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6" r:id="rId3"/>
    <p:sldId id="257" r:id="rId4"/>
    <p:sldId id="293" r:id="rId5"/>
    <p:sldId id="26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26" r:id="rId17"/>
    <p:sldId id="312" r:id="rId18"/>
    <p:sldId id="313" r:id="rId19"/>
    <p:sldId id="327" r:id="rId20"/>
    <p:sldId id="328" r:id="rId21"/>
    <p:sldId id="316" r:id="rId22"/>
    <p:sldId id="314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  <a:srgbClr val="FF9900"/>
    <a:srgbClr val="3333FF"/>
    <a:srgbClr val="3399FF"/>
    <a:srgbClr val="FF99FF"/>
    <a:srgbClr val="FFCC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EAB085-6AC9-4001-B2C0-472A171AF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F20F79-2EB3-4AFC-B60D-CD04225CC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AFECE6-5AA9-4BD5-838D-39AA72DAF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E3729-046E-4A5C-AB3A-1ABC061652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777676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907BA8-ED2D-4EA7-8434-D99C66965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0E12365-9693-4200-9F03-FA1169941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D20835-1F8F-4030-B397-B329C0A6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E5D83-326E-4988-AC26-8B324EDC4F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0394861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9CD8FD3-AEDE-46BB-94C6-17226CE03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55BA243-72E7-470A-ACFF-DD21706E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59FDECC-6FDA-4017-BD4C-50505C493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0045-5958-42D4-BC72-1B59005DFD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028095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FF7879-E7FC-4F1F-801C-8C6436050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54C07E3-0FB8-4997-B3C2-C7CBBDC12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0BFD99-895B-463E-A8DF-3DC710166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9FB94-8A01-4909-AC90-E2D35C42E0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4183165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FABA6D-C607-4F8B-AC68-3B1A6B649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A66151-F163-4745-B504-B2841863F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97398C-4603-407D-9F95-15B0F4D02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87779-73B6-4D1A-B1A7-BB1460C716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51757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C0B477-13E4-4329-A66C-46301C248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36537B9-1C94-4158-8DF1-FCA82D9B9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8727FB0-CE32-46CE-BDA9-C8B36EEFC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5DD97-23DF-4031-A9CA-2A9F859405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684113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242690-52B8-4398-8637-AF3EC687B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15BB27-4B3B-4F6E-9AFA-3CFEA0002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0F349C-50C0-4F9B-9583-9576926CC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86D6-524D-4D92-9C9B-FC2ACB572DD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0695017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A3234D0-C987-4B56-9DC7-66949EC9A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69DACF3-9323-444C-BCCF-593AAF169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DC2464D-4BCF-41E1-9AC0-1AE87174B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A3446-34A9-4F89-8DA3-1088EE6BB7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4445788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CD0AC5A-4C5A-47B6-B2A5-7795DA090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63A7DF4-1479-49D4-AFF4-5A035D759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32F438B-A186-411F-AE2A-59ED4C6D1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EFCD-38EE-4452-BC4C-A9638E65E6A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9315022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B9830FA-BB15-4A3D-B9DF-D810A67C2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1DDAFE-C8C6-4968-8FDB-F6504C577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B48102-5B4C-45B6-8B6E-563186CEB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F3DBF-7A5D-45BA-96DA-FE5EF60B64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0373332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CDC2E8-2F45-4E2F-98FA-9AEBB9F51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4B70C1-2FF1-4ABC-916D-BE74152EB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A33712-5F4A-4155-8339-11B5AA9B4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5F33D-2C9E-490E-BE65-38EC53D181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7496886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5E7454-0A94-4C48-BAAE-F071372A8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379AF1-06B6-47C0-925B-73EAA5348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F240D5-16B8-4B5D-8532-5AF1B2ED5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7ED6F-330A-47C3-984F-D4F2EC1509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3988140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12DBCC6-99E1-45D8-AEBD-E0669A0B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882F54E-51E6-41BC-9D62-2148E4E26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5093E5B-8525-4AAD-AE5E-3A3FD04B0F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728F44A-176D-4036-8F6F-E8932BA4C7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BAFE50D-9637-4913-8B88-FAB124B923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44EE0-C380-47D1-A80F-7E80D750493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slide" Target="slide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3.xml"/><Relationship Id="rId7" Type="http://schemas.openxmlformats.org/officeDocument/2006/relationships/image" Target="../media/image3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slide" Target="slide24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slide" Target="slide2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" Target="slide3.xml"/><Relationship Id="rId7" Type="http://schemas.openxmlformats.org/officeDocument/2006/relationships/image" Target="../media/image4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slide" Target="slide24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" Target="slide3.xml"/><Relationship Id="rId7" Type="http://schemas.openxmlformats.org/officeDocument/2006/relationships/image" Target="../media/image4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slide" Target="slide24.xml"/><Relationship Id="rId10" Type="http://schemas.openxmlformats.org/officeDocument/2006/relationships/image" Target="../media/image52.jpeg"/><Relationship Id="rId4" Type="http://schemas.openxmlformats.org/officeDocument/2006/relationships/image" Target="../media/image5.jpeg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" Target="slide3.xml"/><Relationship Id="rId7" Type="http://schemas.openxmlformats.org/officeDocument/2006/relationships/image" Target="../media/image5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slide" Target="slide26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26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" Target="slide3.xml"/><Relationship Id="rId7" Type="http://schemas.openxmlformats.org/officeDocument/2006/relationships/image" Target="../media/image5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26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slide" Target="slide3.xml"/><Relationship Id="rId7" Type="http://schemas.openxmlformats.org/officeDocument/2006/relationships/image" Target="../media/image6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slide" Target="slide26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slide" Target="slide3.xml"/><Relationship Id="rId7" Type="http://schemas.openxmlformats.org/officeDocument/2006/relationships/image" Target="../media/image64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slide" Target="slide2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slide" Target="slide6.xml"/><Relationship Id="rId21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24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24" Type="http://schemas.openxmlformats.org/officeDocument/2006/relationships/slide" Target="slide25.xml"/><Relationship Id="rId5" Type="http://schemas.openxmlformats.org/officeDocument/2006/relationships/slide" Target="slide8.xml"/><Relationship Id="rId15" Type="http://schemas.openxmlformats.org/officeDocument/2006/relationships/slide" Target="slide23.xml"/><Relationship Id="rId23" Type="http://schemas.openxmlformats.org/officeDocument/2006/relationships/slide" Target="slide15.xml"/><Relationship Id="rId10" Type="http://schemas.openxmlformats.org/officeDocument/2006/relationships/slide" Target="slide14.xml"/><Relationship Id="rId19" Type="http://schemas.openxmlformats.org/officeDocument/2006/relationships/slide" Target="slide28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21.xml"/><Relationship Id="rId22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9;&#1099;&#1082;&#1090;&#1099;&#1074;&#1082;&#1072;&#1088;%20&#1076;&#1086;&#1089;&#1090;&#1086;&#1087;&#1088;&#1080;&#1084;&#1077;&#1095;&#1072;&#1090;&#1077;&#1083;&#1100;&#1085;&#1086;&#1089;&#1090;&#1080;&amp;img" TargetMode="External"/><Relationship Id="rId3" Type="http://schemas.openxmlformats.org/officeDocument/2006/relationships/hyperlink" Target="https://yandex.ru/images/" TargetMode="External"/><Relationship Id="rId7" Type="http://schemas.openxmlformats.org/officeDocument/2006/relationships/hyperlink" Target="https://vk.com/photo-1603027_123081845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43;&#1077;&#1088;&#1073;&#1099;_&#1088;&#1072;&#1081;&#1086;&#1085;&#1086;&#1074;_&#1056;&#1077;&#1089;&#1087;&#1091;&#1073;&#1083;&#1080;&#1082;&#1080;_&#1050;&#1086;&#1084;&#1080;" TargetMode="External"/><Relationship Id="rId5" Type="http://schemas.openxmlformats.org/officeDocument/2006/relationships/hyperlink" Target="https://ru.wikipedia.org/wiki/&#1043;&#1077;&#1088;&#1073;_&#1056;&#1077;&#1089;&#1087;&#1091;&#1073;&#1083;&#1080;&#1082;&#1080;_&#1050;&#1086;&#1084;&#1080;" TargetMode="External"/><Relationship Id="rId4" Type="http://schemas.openxmlformats.org/officeDocument/2006/relationships/hyperlink" Target="https://ru.wikipedia.org/wiki/&#1060;&#1072;&#1081;&#1083;:&#1057;&#1099;&#1082;&#1090;&#1099;&#1074;&#1082;&#1072;&#1088;_&#1085;&#1072;_&#1074;&#1098;&#1077;&#1079;&#1076;&#1077;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3.xml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0460">
            <a:extLst>
              <a:ext uri="{FF2B5EF4-FFF2-40B4-BE49-F238E27FC236}">
                <a16:creationId xmlns:a16="http://schemas.microsoft.com/office/drawing/2014/main" xmlns="" id="{5105AEC4-A429-4D4F-AB15-4624CF5B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CC8929-BCBC-480E-B869-B8029E955645}"/>
              </a:ext>
            </a:extLst>
          </p:cNvPr>
          <p:cNvSpPr/>
          <p:nvPr/>
        </p:nvSpPr>
        <p:spPr>
          <a:xfrm>
            <a:off x="1090612" y="286525"/>
            <a:ext cx="72739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FFC732F-84A6-4BCB-AED4-BD404D045315}"/>
              </a:ext>
            </a:extLst>
          </p:cNvPr>
          <p:cNvSpPr/>
          <p:nvPr/>
        </p:nvSpPr>
        <p:spPr>
          <a:xfrm>
            <a:off x="683568" y="1348026"/>
            <a:ext cx="777686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  <a:latin typeface="Arial" charset="0"/>
              </a:rPr>
              <a:t>В</a:t>
            </a:r>
            <a:r>
              <a:rPr lang="ru" sz="5400" b="1" dirty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  <a:latin typeface="Arial" charset="0"/>
              </a:rPr>
              <a:t>икторина     </a:t>
            </a:r>
            <a:r>
              <a:rPr lang="ru" sz="54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«Знатоки коми края »</a:t>
            </a:r>
            <a:endParaRPr lang="ru-RU" sz="54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790078-C0E2-4C3B-B568-A344AC7F7D00}"/>
              </a:ext>
            </a:extLst>
          </p:cNvPr>
          <p:cNvSpPr txBox="1"/>
          <p:nvPr/>
        </p:nvSpPr>
        <p:spPr>
          <a:xfrm>
            <a:off x="4483744" y="4939476"/>
            <a:ext cx="446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849BB0-4CE4-4200-AA74-366C28250AE0}"/>
              </a:ext>
            </a:extLst>
          </p:cNvPr>
          <p:cNvSpPr txBox="1"/>
          <p:nvPr/>
        </p:nvSpPr>
        <p:spPr>
          <a:xfrm>
            <a:off x="3813174" y="6103173"/>
            <a:ext cx="240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</a:rPr>
              <a:t>Казлук</a:t>
            </a:r>
            <a:r>
              <a:rPr lang="ru-RU" b="1" dirty="0" smtClean="0">
                <a:solidFill>
                  <a:srgbClr val="FFFF00"/>
                </a:solidFill>
              </a:rPr>
              <a:t>  2022 год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0D38B31-131F-4C37-BCCE-CFE1B21886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936625"/>
          </a:xfrm>
          <a:solidFill>
            <a:schemeClr val="accent2">
              <a:lumMod val="60000"/>
              <a:lumOff val="40000"/>
              <a:alpha val="63921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Самый  крупный  город Республики Коми?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42" name="WordArt 14">
            <a:extLst>
              <a:ext uri="{FF2B5EF4-FFF2-40B4-BE49-F238E27FC236}">
                <a16:creationId xmlns:a16="http://schemas.microsoft.com/office/drawing/2014/main" xmlns="" id="{C807FDC8-6C27-4727-B84E-AA3329F0CF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476250"/>
            <a:ext cx="8424936" cy="7921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Самые – самые - самые</a:t>
            </a:r>
          </a:p>
        </p:txBody>
      </p:sp>
      <p:pic>
        <p:nvPicPr>
          <p:cNvPr id="16391" name="Picture 7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629FBFA2-B449-42D8-9FCA-E00D50B5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D334667-1454-45E0-9FFA-6C9866147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159CEE-B0DB-4CEE-9FEE-30B9858B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36838"/>
            <a:ext cx="276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dirty="0">
                <a:solidFill>
                  <a:srgbClr val="990099"/>
                </a:solidFill>
                <a:latin typeface="Comic Sans MS" panose="030F0702030302020204" pitchFamily="66" charset="0"/>
              </a:rPr>
              <a:t>1.Сыктывкар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D9C0F3A-C187-4043-96B0-B4FB1F53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500438"/>
            <a:ext cx="218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>
                <a:solidFill>
                  <a:srgbClr val="990099"/>
                </a:solidFill>
                <a:latin typeface="Comic Sans MS" panose="030F0702030302020204" pitchFamily="66" charset="0"/>
              </a:rPr>
              <a:t>2.Воркута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61E971-2FBE-4BEA-980E-8491605E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292600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>
                <a:solidFill>
                  <a:srgbClr val="990099"/>
                </a:solidFill>
                <a:latin typeface="Comic Sans MS" panose="030F0702030302020204" pitchFamily="66" charset="0"/>
              </a:rPr>
              <a:t>3.Ухта</a:t>
            </a:r>
            <a:endParaRPr lang="ru-RU" altLang="en-US" sz="3200">
              <a:latin typeface="Comic Sans MS" panose="030F0702030302020204" pitchFamily="66" charset="0"/>
            </a:endParaRPr>
          </a:p>
        </p:txBody>
      </p:sp>
      <p:pic>
        <p:nvPicPr>
          <p:cNvPr id="13" name="Picture 4" descr="sykt_today">
            <a:extLst>
              <a:ext uri="{FF2B5EF4-FFF2-40B4-BE49-F238E27FC236}">
                <a16:creationId xmlns:a16="http://schemas.microsoft.com/office/drawing/2014/main" xmlns="" id="{EC81DCC1-24E0-424A-8BC7-625C8BCE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396081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5BB7E445-7FDC-44CC-A9DC-033A2949CE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353425" cy="792163"/>
          </a:xfrm>
          <a:solidFill>
            <a:schemeClr val="accent2">
              <a:lumMod val="60000"/>
              <a:lumOff val="40000"/>
              <a:alpha val="63921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Самая длинная река Республики Коми?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15" name="WordArt 14">
            <a:extLst>
              <a:ext uri="{FF2B5EF4-FFF2-40B4-BE49-F238E27FC236}">
                <a16:creationId xmlns:a16="http://schemas.microsoft.com/office/drawing/2014/main" xmlns="" id="{D63FB532-2552-4DA0-B350-C267B46778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17415" name="Picture 7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C5EA8220-D5FD-492F-8D17-BC534767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672820-139B-4F63-8810-AB4101CB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WordArt 14">
            <a:extLst>
              <a:ext uri="{FF2B5EF4-FFF2-40B4-BE49-F238E27FC236}">
                <a16:creationId xmlns:a16="http://schemas.microsoft.com/office/drawing/2014/main" xmlns="" id="{1657FFF9-1F4F-422B-9F38-6225D63525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476250"/>
            <a:ext cx="8424936" cy="7921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Самые – самые - самые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4E55DC69-4CBD-4520-820C-260A55FB7985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2349500"/>
            <a:ext cx="295275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200" b="1" kern="0" dirty="0">
                <a:solidFill>
                  <a:srgbClr val="990099"/>
                </a:solidFill>
                <a:latin typeface="Comic Sans MS" pitchFamily="66" charset="0"/>
              </a:rPr>
              <a:t>1.Вычегда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altLang="en-US" sz="3200" b="1" kern="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6D43E95-D87B-43CA-B708-1E16DFF550F2}"/>
              </a:ext>
            </a:extLst>
          </p:cNvPr>
          <p:cNvSpPr/>
          <p:nvPr/>
        </p:nvSpPr>
        <p:spPr>
          <a:xfrm>
            <a:off x="6372225" y="2420938"/>
            <a:ext cx="2124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200" b="1" kern="0" dirty="0">
                <a:solidFill>
                  <a:srgbClr val="990099"/>
                </a:solidFill>
                <a:latin typeface="Comic Sans MS" pitchFamily="66" charset="0"/>
              </a:rPr>
              <a:t>3.Печора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A865617-BA9E-4504-8D04-49B98D780F94}"/>
              </a:ext>
            </a:extLst>
          </p:cNvPr>
          <p:cNvSpPr/>
          <p:nvPr/>
        </p:nvSpPr>
        <p:spPr>
          <a:xfrm>
            <a:off x="3635375" y="2349500"/>
            <a:ext cx="2143125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200" b="1" i="1" kern="0" dirty="0">
                <a:solidFill>
                  <a:srgbClr val="990099"/>
                </a:solidFill>
                <a:latin typeface="Arial"/>
              </a:rPr>
              <a:t>2</a:t>
            </a:r>
            <a:r>
              <a:rPr lang="ru-RU" altLang="en-US" sz="3200" b="1" kern="0" dirty="0">
                <a:solidFill>
                  <a:srgbClr val="990099"/>
                </a:solidFill>
                <a:latin typeface="Comic Sans MS" pitchFamily="66" charset="0"/>
              </a:rPr>
              <a:t>.Мезень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altLang="en-US" sz="3200" b="1" i="1" kern="0" dirty="0">
              <a:solidFill>
                <a:srgbClr val="990099"/>
              </a:solidFill>
              <a:latin typeface="Arial"/>
            </a:endParaRPr>
          </a:p>
        </p:txBody>
      </p:sp>
      <p:pic>
        <p:nvPicPr>
          <p:cNvPr id="16" name="Picture 5" descr="pechora_port">
            <a:extLst>
              <a:ext uri="{FF2B5EF4-FFF2-40B4-BE49-F238E27FC236}">
                <a16:creationId xmlns:a16="http://schemas.microsoft.com/office/drawing/2014/main" xmlns="" id="{EC40EF6A-20F5-4BD0-A7BA-71A89CF0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835696" y="3212976"/>
            <a:ext cx="5472113" cy="309245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6003D2D0-280E-496A-95B9-1E01A88A45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362950" cy="720725"/>
          </a:xfrm>
          <a:solidFill>
            <a:schemeClr val="accent2">
              <a:lumMod val="60000"/>
              <a:lumOff val="40000"/>
              <a:alpha val="63921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Самый  северный   город Республики?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9" name="Picture 7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2D5901-EEBF-4CA8-A1FC-F42462CE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BF2E2A-6441-4620-B76F-003F758E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WordArt 14">
            <a:extLst>
              <a:ext uri="{FF2B5EF4-FFF2-40B4-BE49-F238E27FC236}">
                <a16:creationId xmlns:a16="http://schemas.microsoft.com/office/drawing/2014/main" xmlns="" id="{97714182-7E15-495E-864E-3E25BD87DE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476250"/>
            <a:ext cx="8424936" cy="7921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Самые – самые - самые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A46CD132-A889-4DB1-956C-2132F3829FF9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2492375"/>
            <a:ext cx="2663825" cy="649288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600" b="1" i="1" kern="0" dirty="0">
                <a:solidFill>
                  <a:srgbClr val="990099"/>
                </a:solidFill>
                <a:latin typeface="+mn-lt"/>
              </a:rPr>
              <a:t>1.Усинск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003222-E0AA-44BB-ADFE-BE0BCC5B7135}"/>
              </a:ext>
            </a:extLst>
          </p:cNvPr>
          <p:cNvSpPr/>
          <p:nvPr/>
        </p:nvSpPr>
        <p:spPr>
          <a:xfrm>
            <a:off x="2987675" y="2492375"/>
            <a:ext cx="26638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600" b="1" i="1" kern="0" dirty="0">
                <a:solidFill>
                  <a:srgbClr val="990099"/>
                </a:solidFill>
                <a:latin typeface="Arial"/>
              </a:rPr>
              <a:t>2.Вуктыл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30F52D2-BA51-4451-A155-14025ED24890}"/>
              </a:ext>
            </a:extLst>
          </p:cNvPr>
          <p:cNvSpPr/>
          <p:nvPr/>
        </p:nvSpPr>
        <p:spPr>
          <a:xfrm>
            <a:off x="5651500" y="2492375"/>
            <a:ext cx="28082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3600" b="1" i="1" kern="0" dirty="0">
                <a:solidFill>
                  <a:srgbClr val="990099"/>
                </a:solidFill>
                <a:latin typeface="Arial"/>
              </a:rPr>
              <a:t>3.Воркута</a:t>
            </a:r>
            <a:endParaRPr lang="ru-RU" dirty="0">
              <a:latin typeface="Arial" charset="0"/>
            </a:endParaRPr>
          </a:p>
        </p:txBody>
      </p:sp>
      <p:pic>
        <p:nvPicPr>
          <p:cNvPr id="14" name="Picture 4" descr="67_parallel">
            <a:extLst>
              <a:ext uri="{FF2B5EF4-FFF2-40B4-BE49-F238E27FC236}">
                <a16:creationId xmlns:a16="http://schemas.microsoft.com/office/drawing/2014/main" xmlns="" id="{0391460C-C3AA-47D6-9C07-02BB5D17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40306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shahta_vorkutinskaya">
            <a:extLst>
              <a:ext uri="{FF2B5EF4-FFF2-40B4-BE49-F238E27FC236}">
                <a16:creationId xmlns:a16="http://schemas.microsoft.com/office/drawing/2014/main" xmlns="" id="{65E8A5BD-3849-4142-8080-AACB5E8F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339975" cy="185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869104C2-1D56-494C-8E01-C8AA771279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12875"/>
            <a:ext cx="8424863" cy="1079500"/>
          </a:xfrm>
          <a:solidFill>
            <a:schemeClr val="accent2">
              <a:lumMod val="60000"/>
              <a:lumOff val="40000"/>
              <a:alpha val="63921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Самое крупное предприятие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Республики?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63" name="Picture 7" descr="кнопка">
            <a:hlinkClick r:id="rId4" action="ppaction://hlinksldjump"/>
            <a:extLst>
              <a:ext uri="{FF2B5EF4-FFF2-40B4-BE49-F238E27FC236}">
                <a16:creationId xmlns:a16="http://schemas.microsoft.com/office/drawing/2014/main" xmlns="" id="{98889303-F00F-4F76-BCE6-14D0A13A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1C3A66-8FEF-43E7-B44B-86771275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WordArt 14">
            <a:extLst>
              <a:ext uri="{FF2B5EF4-FFF2-40B4-BE49-F238E27FC236}">
                <a16:creationId xmlns:a16="http://schemas.microsoft.com/office/drawing/2014/main" xmlns="" id="{23D01E1E-F2B1-4EB3-89F9-D94668513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476250"/>
            <a:ext cx="8424936" cy="7921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Самые – самые - самые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548CE84D-8E4D-44BF-88E9-05B36E067C6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4581525"/>
            <a:ext cx="3240087" cy="129540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ru-RU" altLang="en-US" b="1" kern="0" dirty="0">
                <a:solidFill>
                  <a:srgbClr val="990099"/>
                </a:solidFill>
                <a:latin typeface="Comic Sans MS" pitchFamily="66" charset="0"/>
              </a:rPr>
              <a:t>1.Ухтинский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ru-RU" altLang="en-US" b="1" kern="0" dirty="0">
                <a:solidFill>
                  <a:srgbClr val="990099"/>
                </a:solidFill>
                <a:latin typeface="Comic Sans MS" pitchFamily="66" charset="0"/>
              </a:rPr>
              <a:t>нефтеперерабатывающий завод</a:t>
            </a:r>
          </a:p>
        </p:txBody>
      </p:sp>
      <p:pic>
        <p:nvPicPr>
          <p:cNvPr id="12" name="Picture 6" descr="uhtinskiy_neftezavod">
            <a:extLst>
              <a:ext uri="{FF2B5EF4-FFF2-40B4-BE49-F238E27FC236}">
                <a16:creationId xmlns:a16="http://schemas.microsoft.com/office/drawing/2014/main" xmlns="" id="{117ED453-381E-4010-9A13-95A7215E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447925" cy="1800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PK">
            <a:extLst>
              <a:ext uri="{FF2B5EF4-FFF2-40B4-BE49-F238E27FC236}">
                <a16:creationId xmlns:a16="http://schemas.microsoft.com/office/drawing/2014/main" xmlns="" id="{A039D02B-0EBB-4B22-9D97-AE239CE3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2447925" cy="170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16DAF7-D06E-4D10-AB08-7790EE41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08275"/>
            <a:ext cx="295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dirty="0">
                <a:solidFill>
                  <a:srgbClr val="990099"/>
                </a:solidFill>
                <a:latin typeface="Comic Sans MS" panose="030F0702030302020204" pitchFamily="66" charset="0"/>
              </a:rPr>
              <a:t>Сыктывкарский лесопромышленный комплекс</a:t>
            </a:r>
            <a:endParaRPr lang="ru-RU" altLang="en-US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F588C69-6AB9-40FF-A9F1-4B5924D2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724400"/>
            <a:ext cx="260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b="1" dirty="0">
                <a:solidFill>
                  <a:srgbClr val="990099"/>
                </a:solidFill>
                <a:latin typeface="Comic Sans MS" panose="030F0702030302020204" pitchFamily="66" charset="0"/>
              </a:rPr>
              <a:t>Шахта Воркутинская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FBC97243-7860-4739-B092-4EEEE3AEB3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1079500"/>
          </a:xfrm>
          <a:solidFill>
            <a:schemeClr val="accent6">
              <a:lumMod val="60000"/>
              <a:lumOff val="40000"/>
              <a:alpha val="63921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Самое распространённое дерево на территории Республики  Коми?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7" name="Picture 7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AE738F-C57E-4D9C-AE50-A49AC0D7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0E53229-DD33-428B-813D-665329B3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8958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WordArt 14">
            <a:extLst>
              <a:ext uri="{FF2B5EF4-FFF2-40B4-BE49-F238E27FC236}">
                <a16:creationId xmlns:a16="http://schemas.microsoft.com/office/drawing/2014/main" xmlns="" id="{09A10B98-0451-4697-8A88-C3EAA5536E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476250"/>
            <a:ext cx="8424936" cy="7921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Самые – самые - самые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40D63D2-151A-472E-8791-3B2672D56C99}"/>
              </a:ext>
            </a:extLst>
          </p:cNvPr>
          <p:cNvSpPr/>
          <p:nvPr/>
        </p:nvSpPr>
        <p:spPr>
          <a:xfrm>
            <a:off x="3419475" y="2565400"/>
            <a:ext cx="37258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200" b="1" i="1" kern="0" dirty="0">
                <a:solidFill>
                  <a:srgbClr val="990099"/>
                </a:solidFill>
                <a:latin typeface="Arial"/>
              </a:rPr>
              <a:t>2.Берёза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28B8176-DCA8-4D61-851A-1BBC7084FF0A}"/>
              </a:ext>
            </a:extLst>
          </p:cNvPr>
          <p:cNvSpPr/>
          <p:nvPr/>
        </p:nvSpPr>
        <p:spPr>
          <a:xfrm>
            <a:off x="6588224" y="4869160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3200" b="1" i="1" kern="0" dirty="0">
                <a:solidFill>
                  <a:srgbClr val="990099"/>
                </a:solidFill>
                <a:latin typeface="Arial"/>
              </a:rPr>
              <a:t>3.Пихта</a:t>
            </a:r>
            <a:endParaRPr lang="ru-RU" sz="3200" dirty="0">
              <a:latin typeface="Arial" charset="0"/>
            </a:endParaRPr>
          </a:p>
        </p:txBody>
      </p:sp>
      <p:pic>
        <p:nvPicPr>
          <p:cNvPr id="16392" name="Picture 9" descr="пихта">
            <a:extLst>
              <a:ext uri="{FF2B5EF4-FFF2-40B4-BE49-F238E27FC236}">
                <a16:creationId xmlns:a16="http://schemas.microsoft.com/office/drawing/2014/main" xmlns="" id="{74167E27-92D3-4343-BF3C-7EAC7861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65400"/>
            <a:ext cx="1800225" cy="23971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bereza">
            <a:extLst>
              <a:ext uri="{FF2B5EF4-FFF2-40B4-BE49-F238E27FC236}">
                <a16:creationId xmlns:a16="http://schemas.microsoft.com/office/drawing/2014/main" xmlns="" id="{1D01457C-BF17-4A77-8C87-1E257C62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84538"/>
            <a:ext cx="1808163" cy="237648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7" descr="ek2">
            <a:extLst>
              <a:ext uri="{FF2B5EF4-FFF2-40B4-BE49-F238E27FC236}">
                <a16:creationId xmlns:a16="http://schemas.microsoft.com/office/drawing/2014/main" xmlns="" id="{59685696-030C-46E2-9392-D8678FCC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1800225" cy="23764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0235748-59CA-497B-ADC2-2DF7994143B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5085184"/>
            <a:ext cx="2663825" cy="6477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en-US" sz="3200" b="1" i="1" kern="0" dirty="0">
                <a:solidFill>
                  <a:srgbClr val="990099"/>
                </a:solidFill>
                <a:latin typeface="+mn-lt"/>
              </a:rPr>
              <a:t>1.Ель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altLang="en-US" sz="3600" b="1" i="1" kern="0" dirty="0">
              <a:solidFill>
                <a:srgbClr val="990099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355C7620-3C0E-4E2D-AB2F-1CFB841491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72072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" b="1" dirty="0">
                <a:solidFill>
                  <a:srgbClr val="C00000"/>
                </a:solidFill>
                <a:latin typeface="Comic Sans MS" pitchFamily="66" charset="0"/>
              </a:rPr>
              <a:t>айдите  герб города </a:t>
            </a:r>
            <a:r>
              <a:rPr lang="ru" b="1" dirty="0" smtClean="0">
                <a:solidFill>
                  <a:srgbClr val="C00000"/>
                </a:solidFill>
                <a:latin typeface="Comic Sans MS" pitchFamily="66" charset="0"/>
              </a:rPr>
              <a:t>Сыктывкара.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1" name="WordArt 14">
            <a:extLst>
              <a:ext uri="{FF2B5EF4-FFF2-40B4-BE49-F238E27FC236}">
                <a16:creationId xmlns:a16="http://schemas.microsoft.com/office/drawing/2014/main" xmlns="" id="{31DC8E20-631D-4D43-AC94-8BDB3CCACE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 smtClean="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Родной город</a:t>
            </a:r>
            <a:endParaRPr lang="en-US" sz="3600" kern="10" dirty="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21511" name="Picture 7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FEC7FB6F-0D5B-4499-B797-2796A876B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51DCA171-19B7-49EE-B764-DD46F101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56BF1B-EB2C-4999-AF78-2173ECA2DB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13" y="2708275"/>
            <a:ext cx="1733550" cy="223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6B6B693-0CEA-4664-8B0A-D3A295CD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543" b="-1"/>
          <a:stretch/>
        </p:blipFill>
        <p:spPr>
          <a:xfrm>
            <a:off x="6572264" y="2714620"/>
            <a:ext cx="1733550" cy="2201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EF8317-623C-40C2-9FBB-AFE40FE66C4A}"/>
              </a:ext>
            </a:extLst>
          </p:cNvPr>
          <p:cNvSpPr txBox="1"/>
          <p:nvPr/>
        </p:nvSpPr>
        <p:spPr>
          <a:xfrm>
            <a:off x="539750" y="2781300"/>
            <a:ext cx="1584325" cy="3683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7B753A-4BBE-468E-BED1-5EF4D670EB01}"/>
              </a:ext>
            </a:extLst>
          </p:cNvPr>
          <p:cNvSpPr txBox="1"/>
          <p:nvPr/>
        </p:nvSpPr>
        <p:spPr>
          <a:xfrm>
            <a:off x="3563938" y="2636838"/>
            <a:ext cx="1655762" cy="369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13618F-0287-47DA-8A3F-7989B3C77C36}"/>
              </a:ext>
            </a:extLst>
          </p:cNvPr>
          <p:cNvSpPr txBox="1"/>
          <p:nvPr/>
        </p:nvSpPr>
        <p:spPr>
          <a:xfrm>
            <a:off x="6588125" y="2708275"/>
            <a:ext cx="1728788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DA1280D-6FCE-4CC3-A2F5-D4F46C4BD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643182"/>
            <a:ext cx="17287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7A798B3F-0EB8-4DAF-AEE6-1CC7D63AFC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291512" cy="72008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Как переводится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Казлук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2535" name="Picture 7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F3A0FFC8-35E2-43B3-88F1-4BEA5D7A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82DE173-32E8-4484-BC11-36312977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437" name="WordArt 14">
            <a:extLst>
              <a:ext uri="{FF2B5EF4-FFF2-40B4-BE49-F238E27FC236}">
                <a16:creationId xmlns:a16="http://schemas.microsoft.com/office/drawing/2014/main" xmlns="" id="{E4F53509-E4E0-4B70-8A6E-EA0C9213E9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Родной город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19" name="Рисунок 18" descr="17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797152"/>
            <a:ext cx="4464496" cy="1728192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37EC31AA-0328-400F-AF9D-E1BF26E38A16}"/>
              </a:ext>
            </a:extLst>
          </p:cNvPr>
          <p:cNvSpPr txBox="1">
            <a:spLocks noChangeArrowheads="1"/>
          </p:cNvSpPr>
          <p:nvPr/>
        </p:nvSpPr>
        <p:spPr>
          <a:xfrm>
            <a:off x="2699792" y="2492896"/>
            <a:ext cx="5853261" cy="792163"/>
          </a:xfrm>
          <a:prstGeom prst="rect">
            <a:avLst/>
          </a:prstGeom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1. Лесная курья.</a:t>
            </a:r>
            <a:endParaRPr lang="ru-RU" altLang="en-US" sz="2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37EC31AA-0328-400F-AF9D-E1BF26E38A16}"/>
              </a:ext>
            </a:extLst>
          </p:cNvPr>
          <p:cNvSpPr txBox="1">
            <a:spLocks noChangeArrowheads="1"/>
          </p:cNvSpPr>
          <p:nvPr/>
        </p:nvSpPr>
        <p:spPr>
          <a:xfrm>
            <a:off x="2771800" y="3356992"/>
            <a:ext cx="5933653" cy="504056"/>
          </a:xfrm>
          <a:prstGeom prst="rect">
            <a:avLst/>
          </a:prstGeom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2. Таёжная курья.</a:t>
            </a:r>
            <a:endParaRPr lang="ru-RU" altLang="en-US" sz="2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37EC31AA-0328-400F-AF9D-E1BF26E38A16}"/>
              </a:ext>
            </a:extLst>
          </p:cNvPr>
          <p:cNvSpPr txBox="1">
            <a:spLocks noChangeArrowheads="1"/>
          </p:cNvSpPr>
          <p:nvPr/>
        </p:nvSpPr>
        <p:spPr>
          <a:xfrm rot="10800000" flipV="1">
            <a:off x="2699791" y="4149080"/>
            <a:ext cx="5709245" cy="567605"/>
          </a:xfrm>
          <a:prstGeom prst="rect">
            <a:avLst/>
          </a:prstGeom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3. Сосновая курья.</a:t>
            </a:r>
            <a:endParaRPr lang="ru-RU" altLang="en-US" sz="2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46512BF5-8F1A-4EF9-B6B4-D3788B206D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291513" cy="100811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  <a:latin typeface="Comic Sans MS" pitchFamily="66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Через какой город проходят все железнодорожные пути?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23559" name="Picture 7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470483-A55A-4293-A989-59BD9772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6C3353-12DC-41B1-A0CD-EDAA2735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2292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461" name="WordArt 14">
            <a:extLst>
              <a:ext uri="{FF2B5EF4-FFF2-40B4-BE49-F238E27FC236}">
                <a16:creationId xmlns:a16="http://schemas.microsoft.com/office/drawing/2014/main" xmlns="" id="{D1712088-B87D-4627-B189-E12052FC90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Родной город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3D475C-3E8D-48F6-ACC7-E097E75E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077072"/>
            <a:ext cx="2160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Микунь</a:t>
            </a:r>
            <a:endParaRPr lang="ru-RU" altLang="en-US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6B981D-CE61-4030-BE6F-790B599D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5929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Сыктывкар</a:t>
            </a:r>
            <a:endParaRPr lang="ru-RU" altLang="en-US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AutoShape 2" descr="uhta-700x4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uhta-700x4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www.konkurs.sprgsu.ru/images/LSP2020/regioni/Ko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www.konkurs.sprgsu.ru/images/LSP2020/regioni/Ko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www.konkurs.sprgsu.ru/images/LSP2020/regioni/Ko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Ko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420888"/>
            <a:ext cx="2375077" cy="1584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3D475C-3E8D-48F6-ACC7-E097E75E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509120"/>
            <a:ext cx="2160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Усинск</a:t>
            </a:r>
            <a:endParaRPr lang="ru-RU" altLang="en-US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scale_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564904"/>
            <a:ext cx="2304256" cy="1536170"/>
          </a:xfrm>
          <a:prstGeom prst="rect">
            <a:avLst/>
          </a:prstGeom>
        </p:spPr>
      </p:pic>
      <p:pic>
        <p:nvPicPr>
          <p:cNvPr id="18" name="Рисунок 17" descr="22382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2420888"/>
            <a:ext cx="2136237" cy="1602178"/>
          </a:xfrm>
          <a:prstGeom prst="rect">
            <a:avLst/>
          </a:prstGeom>
        </p:spPr>
      </p:pic>
      <p:pic>
        <p:nvPicPr>
          <p:cNvPr id="19" name="Рисунок 18" descr="22222222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797152"/>
            <a:ext cx="2369247" cy="1330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3D475C-3E8D-48F6-ACC7-E097E75E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6093296"/>
            <a:ext cx="2160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Печора</a:t>
            </a:r>
            <a:endParaRPr lang="ru-RU" altLang="en-US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DBAD1A43-9F9B-417D-B26D-73745C20D5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91512" cy="80167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Какой памятник находится в городе Сыктывкаре?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4582" name="Picture 6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023C6583-6413-4806-B019-EEC8AE75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38C546AD-F881-41E0-B101-F375BF9C3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0485" name="WordArt 14">
            <a:extLst>
              <a:ext uri="{FF2B5EF4-FFF2-40B4-BE49-F238E27FC236}">
                <a16:creationId xmlns:a16="http://schemas.microsoft.com/office/drawing/2014/main" xmlns="" id="{8A81BEED-495E-4396-A38F-6E3A94B905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Родной город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4" descr="http://komi.region-news.info/www/news/2015/6/22-19-44-21-877_b.jpg">
            <a:extLst>
              <a:ext uri="{FF2B5EF4-FFF2-40B4-BE49-F238E27FC236}">
                <a16:creationId xmlns:a16="http://schemas.microsoft.com/office/drawing/2014/main" xmlns="" id="{F5DE9995-1166-4E70-87E0-5D2A41D8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349500"/>
            <a:ext cx="3022600" cy="2159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A80B3B-961A-4BE1-802E-4451727114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188" y="2133600"/>
            <a:ext cx="2193925" cy="26638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61B68C-B641-42F6-909F-20F31D236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2160588" cy="2665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616016-A66E-4EF3-9758-317F0084A00E}"/>
              </a:ext>
            </a:extLst>
          </p:cNvPr>
          <p:cNvSpPr txBox="1"/>
          <p:nvPr/>
        </p:nvSpPr>
        <p:spPr>
          <a:xfrm>
            <a:off x="2916238" y="4581525"/>
            <a:ext cx="3357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Мемориальный комплекс «Вечная слава»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1BED57-BB9D-43EB-B417-03D0181CBD8A}"/>
              </a:ext>
            </a:extLst>
          </p:cNvPr>
          <p:cNvSpPr/>
          <p:nvPr/>
        </p:nvSpPr>
        <p:spPr>
          <a:xfrm>
            <a:off x="684213" y="4868863"/>
            <a:ext cx="23415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Памятник "Взрыв"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57CFE9-A504-45DB-BC8F-4D9B23740340}"/>
              </a:ext>
            </a:extLst>
          </p:cNvPr>
          <p:cNvSpPr txBox="1"/>
          <p:nvPr/>
        </p:nvSpPr>
        <p:spPr>
          <a:xfrm>
            <a:off x="6227763" y="4941888"/>
            <a:ext cx="2725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Скульптурная группа «Клятва»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51758B7-CE88-48C4-B7AA-4A13824256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291512" cy="50323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Самая </a:t>
            </a: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длинная улица нашего посёлка? </a:t>
            </a:r>
            <a:endParaRPr lang="ru-RU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sz="1200" dirty="0"/>
          </a:p>
        </p:txBody>
      </p:sp>
      <p:pic>
        <p:nvPicPr>
          <p:cNvPr id="25606" name="Picture 6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254B375C-568A-4F9C-BF2D-638690FA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8B6C96-8CBD-4786-968B-1BA57D81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509" name="WordArt 14">
            <a:extLst>
              <a:ext uri="{FF2B5EF4-FFF2-40B4-BE49-F238E27FC236}">
                <a16:creationId xmlns:a16="http://schemas.microsoft.com/office/drawing/2014/main" xmlns="" id="{23354A48-0FEC-49F3-8A45-DAF504218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Родной город</a:t>
            </a:r>
            <a:endParaRPr lang="en-US" sz="3600" kern="10" dirty="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391D8F-1827-400F-9890-D9152F4AA5FB}"/>
              </a:ext>
            </a:extLst>
          </p:cNvPr>
          <p:cNvSpPr txBox="1"/>
          <p:nvPr/>
        </p:nvSpPr>
        <p:spPr>
          <a:xfrm>
            <a:off x="2339752" y="2204864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1.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У</a:t>
            </a: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лица 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Зелёная 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B8E813-2053-4C87-A31C-0E83BB446A9A}"/>
              </a:ext>
            </a:extLst>
          </p:cNvPr>
          <p:cNvSpPr txBox="1"/>
          <p:nvPr/>
        </p:nvSpPr>
        <p:spPr>
          <a:xfrm>
            <a:off x="2339752" y="3717032"/>
            <a:ext cx="504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У</a:t>
            </a: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лица 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Школьная 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0007AC-3B01-46A0-A6D4-1F697930944B}"/>
              </a:ext>
            </a:extLst>
          </p:cNvPr>
          <p:cNvSpPr txBox="1"/>
          <p:nvPr/>
        </p:nvSpPr>
        <p:spPr>
          <a:xfrm>
            <a:off x="2483768" y="4437112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У</a:t>
            </a:r>
            <a:r>
              <a:rPr lang="ru" sz="3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лица 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Лесная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8DE1C4-103F-446B-A3C8-B57F35418EAA}"/>
              </a:ext>
            </a:extLst>
          </p:cNvPr>
          <p:cNvSpPr txBox="1"/>
          <p:nvPr/>
        </p:nvSpPr>
        <p:spPr>
          <a:xfrm>
            <a:off x="2267744" y="2924944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2.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Улица</a:t>
            </a:r>
            <a:r>
              <a:rPr lang="ru" sz="3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Центральная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B236E051-95F6-42B4-842D-29339C2FD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40400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0698E95-B781-41F2-9B15-F756B0D563CF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8333560" cy="1297803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kern="0" spc="50" dirty="0">
                <a:ln w="11430"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Викторина</a:t>
            </a:r>
            <a:r>
              <a:rPr lang="ru-RU" sz="4400" b="1" kern="0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spc="50" dirty="0">
                <a:ln w="11430">
                  <a:solidFill>
                    <a:srgbClr val="0000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«Знатоки коми края»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77E209-BF77-44DD-B30C-4A6A091F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132856"/>
            <a:ext cx="79200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en-US" sz="2400" b="1" u="sng" dirty="0" smtClean="0">
                <a:solidFill>
                  <a:srgbClr val="008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en-US" sz="2400" b="1" u="sng" dirty="0">
                <a:solidFill>
                  <a:srgbClr val="008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en-US" sz="2400" b="1" dirty="0">
                <a:solidFill>
                  <a:srgbClr val="008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Вызвать 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учащихся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положительную мотивацию 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изучению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родного края.</a:t>
            </a:r>
          </a:p>
          <a:p>
            <a:pPr algn="just"/>
            <a:r>
              <a:rPr lang="ru-RU" altLang="en-US" sz="2400" b="1" u="sng" dirty="0">
                <a:solidFill>
                  <a:srgbClr val="008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altLang="en-US" sz="2400" b="1" dirty="0">
                <a:solidFill>
                  <a:srgbClr val="008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en-US" sz="2400" b="1" dirty="0" smtClean="0">
              <a:solidFill>
                <a:srgbClr val="0084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обобщить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об истории Коми края, её традиций и культуры; </a:t>
            </a:r>
            <a:endParaRPr lang="ru-RU" altLang="en-US" sz="2400" dirty="0" smtClean="0">
              <a:solidFill>
                <a:srgbClr val="00004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 своём родном 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поселке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расширять знания и представления детей 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своей республике;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altLang="en-US" sz="2400" dirty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работать в команде</a:t>
            </a:r>
            <a:r>
              <a:rPr lang="ru-RU" altLang="en-US" sz="2400" dirty="0" smtClean="0">
                <a:solidFill>
                  <a:srgbClr val="0000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679FAD85-1011-4EF1-AD00-3AD6CD4160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5450" y="1341438"/>
            <a:ext cx="8467725" cy="6477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крупная птица наших лесов?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240411-592F-43E3-A284-FD0A25A3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F522193-8AC8-40D7-BCA5-B7B3DF6B6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581" name="WordArt 14">
            <a:extLst>
              <a:ext uri="{FF2B5EF4-FFF2-40B4-BE49-F238E27FC236}">
                <a16:creationId xmlns:a16="http://schemas.microsoft.com/office/drawing/2014/main" xmlns="" id="{CC551394-5FB7-4356-9DA3-10386E261F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«Лесные загадки»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E8BDFC-A300-4551-AF97-C6C105FA0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976" y="2819717"/>
            <a:ext cx="2861105" cy="18999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7ECC3E-3E09-4722-BECA-255CB48808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717032"/>
            <a:ext cx="2354262" cy="233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7E5D40-3F33-4A7E-B86F-20ECDBD2AAA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49" y="2115676"/>
            <a:ext cx="2701679" cy="18999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89B519-942B-464B-8AF5-78D2F3B783D8}"/>
              </a:ext>
            </a:extLst>
          </p:cNvPr>
          <p:cNvSpPr txBox="1"/>
          <p:nvPr/>
        </p:nvSpPr>
        <p:spPr>
          <a:xfrm>
            <a:off x="1116013" y="47629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" b="1" dirty="0">
                <a:solidFill>
                  <a:schemeClr val="bg1"/>
                </a:solidFill>
              </a:rPr>
              <a:t>рач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81F98-2135-4301-B854-D009E818BE14}"/>
              </a:ext>
            </a:extLst>
          </p:cNvPr>
          <p:cNvSpPr txBox="1"/>
          <p:nvPr/>
        </p:nvSpPr>
        <p:spPr>
          <a:xfrm>
            <a:off x="3851920" y="32129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" b="1" dirty="0">
                <a:solidFill>
                  <a:schemeClr val="bg1"/>
                </a:solidFill>
              </a:rPr>
              <a:t>лухарь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6" name="TextBox 15">
            <a:extLst>
              <a:ext uri="{FF2B5EF4-FFF2-40B4-BE49-F238E27FC236}">
                <a16:creationId xmlns:a16="http://schemas.microsoft.com/office/drawing/2014/main" xmlns="" id="{609E40D5-7BA6-4C51-9372-8A0F0ECD9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84" y="3989853"/>
            <a:ext cx="417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2</a:t>
            </a:r>
            <a:endParaRPr lang="ru-RU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585" name="TextBox 14">
            <a:extLst>
              <a:ext uri="{FF2B5EF4-FFF2-40B4-BE49-F238E27FC236}">
                <a16:creationId xmlns:a16="http://schemas.microsoft.com/office/drawing/2014/main" xmlns="" id="{71326C5A-8303-4681-A40D-245CADCC5E1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575" y="2819717"/>
            <a:ext cx="14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1</a:t>
            </a:r>
            <a:endParaRPr lang="ru-RU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587" name="TextBox 16">
            <a:extLst>
              <a:ext uri="{FF2B5EF4-FFF2-40B4-BE49-F238E27FC236}">
                <a16:creationId xmlns:a16="http://schemas.microsoft.com/office/drawing/2014/main" xmlns="" id="{A9E2A8C7-B8FF-4417-9733-DE50E0806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734" y="2206624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3</a:t>
            </a:r>
            <a:endParaRPr lang="ru-RU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692C17-6A08-4684-B4F3-E27B0DE7FBE5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04C723-6923-4076-997B-DA26254A774C}"/>
              </a:ext>
            </a:extLst>
          </p:cNvPr>
          <p:cNvSpPr txBox="1"/>
          <p:nvPr/>
        </p:nvSpPr>
        <p:spPr>
          <a:xfrm>
            <a:off x="6762617" y="40103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" b="1" dirty="0">
                <a:solidFill>
                  <a:schemeClr val="bg1"/>
                </a:solidFill>
              </a:rPr>
              <a:t>уропатка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24585" grpId="0"/>
      <p:bldP spid="245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DFE108DE-C3AE-40DD-8E36-5D6117B3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24431EC-62D6-48BF-9CC4-6FD5C824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3556" name="WordArt 14">
            <a:extLst>
              <a:ext uri="{FF2B5EF4-FFF2-40B4-BE49-F238E27FC236}">
                <a16:creationId xmlns:a16="http://schemas.microsoft.com/office/drawing/2014/main" xmlns="" id="{68D58C09-EA11-495A-BF52-F01496C3F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«Лесные загадки»</a:t>
            </a:r>
            <a:endParaRPr lang="en-US" sz="3600" kern="10" dirty="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650A035-57C9-44C4-B38A-DFBC01418B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12875"/>
            <a:ext cx="8291513" cy="862013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lIns="0" tIns="0" rIns="0" bIns="0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переводится с коми языка слово  «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парма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»?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7EC31AA-0328-400F-AF9D-E1BF26E38A16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92896"/>
            <a:ext cx="7437437" cy="792163"/>
          </a:xfrm>
          <a:prstGeom prst="rect">
            <a:avLst/>
          </a:prstGeom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1.Хвойный лес</a:t>
            </a:r>
          </a:p>
        </p:txBody>
      </p:sp>
      <p:pic>
        <p:nvPicPr>
          <p:cNvPr id="23559" name="Picture 4" descr="vuktyl">
            <a:extLst>
              <a:ext uri="{FF2B5EF4-FFF2-40B4-BE49-F238E27FC236}">
                <a16:creationId xmlns:a16="http://schemas.microsoft.com/office/drawing/2014/main" xmlns="" id="{4AF2488C-B957-4B4F-8540-25568DCF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533" y="2349501"/>
            <a:ext cx="2807691" cy="28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15">
            <a:extLst>
              <a:ext uri="{FF2B5EF4-FFF2-40B4-BE49-F238E27FC236}">
                <a16:creationId xmlns:a16="http://schemas.microsoft.com/office/drawing/2014/main" xmlns="" id="{7A9D51EB-0378-41BB-BF13-BA14C72F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149080"/>
            <a:ext cx="482453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2800" b="1" dirty="0">
                <a:solidFill>
                  <a:srgbClr val="00004D"/>
                </a:solidFill>
                <a:latin typeface="Comic Sans MS" panose="030F0702030302020204" pitchFamily="66" charset="0"/>
              </a:rPr>
              <a:t>3.Густой еловый лес на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en-US" sz="2800" b="1" dirty="0" smtClean="0">
                <a:solidFill>
                  <a:srgbClr val="00004D"/>
                </a:solidFill>
                <a:latin typeface="Comic Sans MS" panose="030F0702030302020204" pitchFamily="66" charset="0"/>
              </a:rPr>
              <a:t>Высоком</a:t>
            </a:r>
            <a:r>
              <a:rPr lang="en-US" altLang="en-US" sz="2800" b="1" dirty="0" smtClean="0">
                <a:solidFill>
                  <a:srgbClr val="00004D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b="1" dirty="0" smtClean="0">
                <a:solidFill>
                  <a:srgbClr val="00004D"/>
                </a:solidFill>
                <a:latin typeface="Comic Sans MS" panose="030F0702030302020204" pitchFamily="66" charset="0"/>
              </a:rPr>
              <a:t>месте</a:t>
            </a:r>
            <a:endParaRPr lang="ru-RU" altLang="en-US" sz="2800" b="1" dirty="0">
              <a:solidFill>
                <a:srgbClr val="00004D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1" name="Прямоугольник 16">
            <a:extLst>
              <a:ext uri="{FF2B5EF4-FFF2-40B4-BE49-F238E27FC236}">
                <a16:creationId xmlns:a16="http://schemas.microsoft.com/office/drawing/2014/main" xmlns="" id="{77E92AA2-46DD-4825-ADD4-F70781BB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356992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2800" b="1" dirty="0">
                <a:solidFill>
                  <a:srgbClr val="00004D"/>
                </a:solidFill>
                <a:latin typeface="Comic Sans MS" panose="030F0702030302020204" pitchFamily="66" charset="0"/>
              </a:rPr>
              <a:t>2.Густой смешанный лес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  <p:bldLst>
      <p:bldP spid="14" grpId="0"/>
      <p:bldP spid="23560" grpId="0"/>
      <p:bldP spid="235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51758B7-CE88-48C4-B7AA-4A13824256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285860"/>
            <a:ext cx="8291512" cy="100013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Кого коми народ назвал царём тайги?</a:t>
            </a:r>
            <a:r>
              <a:rPr lang="ru-RU" sz="2800" dirty="0" smtClean="0"/>
              <a:t> </a:t>
            </a:r>
            <a:endParaRPr lang="ru-RU" sz="2800" b="1" i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sz="1200" dirty="0"/>
          </a:p>
        </p:txBody>
      </p:sp>
      <p:pic>
        <p:nvPicPr>
          <p:cNvPr id="25606" name="Picture 6" descr="кнопка">
            <a:hlinkClick r:id="rId2" action="ppaction://hlinksldjump"/>
            <a:extLst>
              <a:ext uri="{FF2B5EF4-FFF2-40B4-BE49-F238E27FC236}">
                <a16:creationId xmlns:a16="http://schemas.microsoft.com/office/drawing/2014/main" xmlns="" id="{254B375C-568A-4F9C-BF2D-638690FA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14">
            <a:extLst>
              <a:ext uri="{FF2B5EF4-FFF2-40B4-BE49-F238E27FC236}">
                <a16:creationId xmlns:a16="http://schemas.microsoft.com/office/drawing/2014/main" xmlns="" id="{23354A48-0FEC-49F3-8A45-DAF504218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 smtClean="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«Лесные загадки»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B8E813-2053-4C87-A31C-0E83BB446A9A}"/>
              </a:ext>
            </a:extLst>
          </p:cNvPr>
          <p:cNvSpPr txBox="1"/>
          <p:nvPr/>
        </p:nvSpPr>
        <p:spPr>
          <a:xfrm>
            <a:off x="1619250" y="6165850"/>
            <a:ext cx="34575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AutoShape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9642FD-24D7-4704-8BAC-A60F5622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48" y="5357826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2292" name="Picture 4" descr="https://xn----8sbiecm6bhdx8i.xn--p1ai/sites/default/files/images/okruzhayushhij_mir/Krasnoyarskiy_kray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43182"/>
            <a:ext cx="2286016" cy="2143140"/>
          </a:xfrm>
          <a:prstGeom prst="rect">
            <a:avLst/>
          </a:prstGeom>
          <a:noFill/>
        </p:spPr>
      </p:pic>
      <p:pic>
        <p:nvPicPr>
          <p:cNvPr id="12294" name="Picture 6" descr="https://i.pinimg.com/originals/64/d2/45/64d245311cc007bdee723c5350e1fc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14620"/>
            <a:ext cx="2765407" cy="2071702"/>
          </a:xfrm>
          <a:prstGeom prst="rect">
            <a:avLst/>
          </a:prstGeom>
          <a:noFill/>
        </p:spPr>
      </p:pic>
      <p:pic>
        <p:nvPicPr>
          <p:cNvPr id="12296" name="Picture 8" descr="https://komiinform.ru/content/news/images/137669/Lo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05064"/>
            <a:ext cx="2714644" cy="20178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A7FCFFF-9F7B-4148-84E3-2743705DC0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10795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Кто это?    Огромный тёмно – бурый зверь, высота в плечах около 2 метров, масса около 500 кг.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000" b="1" i="1" dirty="0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8A94FCB5-5E0D-4074-96C1-162BB826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57788"/>
            <a:ext cx="2771775" cy="863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Лось 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1D541C7D-EA2A-41FA-815B-DCC6F79B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81525"/>
            <a:ext cx="2700337" cy="863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Росомаха  </a:t>
            </a:r>
          </a:p>
        </p:txBody>
      </p:sp>
      <p:pic>
        <p:nvPicPr>
          <p:cNvPr id="29702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5F08D1-D4DE-4D9A-AAD8-574DFB20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467E26C-A117-4243-9052-8627500B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5608" name="WordArt 14">
            <a:extLst>
              <a:ext uri="{FF2B5EF4-FFF2-40B4-BE49-F238E27FC236}">
                <a16:creationId xmlns:a16="http://schemas.microsoft.com/office/drawing/2014/main" xmlns="" id="{2892D148-C93E-4ED2-B02A-84FACB1608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«Лесные загадки»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4" descr="лос">
            <a:extLst>
              <a:ext uri="{FF2B5EF4-FFF2-40B4-BE49-F238E27FC236}">
                <a16:creationId xmlns:a16="http://schemas.microsoft.com/office/drawing/2014/main" xmlns="" id="{29A514CF-AD6A-4A6F-B8E2-D5875174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2235200" cy="2565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росомаха">
            <a:extLst>
              <a:ext uri="{FF2B5EF4-FFF2-40B4-BE49-F238E27FC236}">
                <a16:creationId xmlns:a16="http://schemas.microsoft.com/office/drawing/2014/main" xmlns="" id="{ECD47A34-7802-490A-8B88-AB43FDF5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439988" cy="20875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">
            <a:extLst>
              <a:ext uri="{FF2B5EF4-FFF2-40B4-BE49-F238E27FC236}">
                <a16:creationId xmlns:a16="http://schemas.microsoft.com/office/drawing/2014/main" xmlns="" id="{0F61ADF7-9BBE-42DD-BCA0-8380710D0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447925" cy="20685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4DF02553-3CEF-4043-BAF8-8BBDEC35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437063"/>
            <a:ext cx="2771775" cy="863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Медведь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4ACEA373-05C2-47F9-8B52-2F84E3F314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50323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Какими ягодами богата Республика Коми?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u-RU" sz="2800" b="1" i="1" dirty="0"/>
          </a:p>
        </p:txBody>
      </p:sp>
      <p:pic>
        <p:nvPicPr>
          <p:cNvPr id="30726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6180E9-C7B1-45BA-AD76-3C6EFA77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F75C1CAB-ACFD-4000-9674-ABDB92C1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6629" name="WordArt 14">
            <a:extLst>
              <a:ext uri="{FF2B5EF4-FFF2-40B4-BE49-F238E27FC236}">
                <a16:creationId xmlns:a16="http://schemas.microsoft.com/office/drawing/2014/main" xmlns="" id="{A8995AC7-7C8E-4D11-AF10-DFE6E6DC74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cs typeface="Arial" panose="020B0604020202020204" pitchFamily="34" charset="0"/>
              </a:rPr>
              <a:t>«Лесные загадки»</a:t>
            </a:r>
            <a:endParaRPr lang="en-US" sz="3600" kern="10">
              <a:ln w="38100">
                <a:solidFill>
                  <a:srgbClr val="00FFFF"/>
                </a:solidFill>
                <a:round/>
                <a:headEnd/>
                <a:tailEnd/>
              </a:ln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26630" name="Рисунок 10">
            <a:extLst>
              <a:ext uri="{FF2B5EF4-FFF2-40B4-BE49-F238E27FC236}">
                <a16:creationId xmlns:a16="http://schemas.microsoft.com/office/drawing/2014/main" xmlns="" id="{B5853149-336B-477E-A508-EDC6B6826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593253" cy="17812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Рисунок 11">
            <a:extLst>
              <a:ext uri="{FF2B5EF4-FFF2-40B4-BE49-F238E27FC236}">
                <a16:creationId xmlns:a16="http://schemas.microsoft.com/office/drawing/2014/main" xmlns="" id="{0CCC456F-D6B0-4E29-AAC2-B023B0EE3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343150" cy="1757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Рисунок 12">
            <a:extLst>
              <a:ext uri="{FF2B5EF4-FFF2-40B4-BE49-F238E27FC236}">
                <a16:creationId xmlns:a16="http://schemas.microsoft.com/office/drawing/2014/main" xmlns="" id="{086966B3-5C8B-4007-B958-5E94CEBD2D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872"/>
            <a:ext cx="2438400" cy="1756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Рисунок 13">
            <a:extLst>
              <a:ext uri="{FF2B5EF4-FFF2-40B4-BE49-F238E27FC236}">
                <a16:creationId xmlns:a16="http://schemas.microsoft.com/office/drawing/2014/main" xmlns="" id="{70AC9E91-A933-46C7-BA06-777467FBC2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92600"/>
            <a:ext cx="2663701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>
            <a:extLst>
              <a:ext uri="{FF2B5EF4-FFF2-40B4-BE49-F238E27FC236}">
                <a16:creationId xmlns:a16="http://schemas.microsoft.com/office/drawing/2014/main" xmlns="" id="{0AEDD2C3-AB56-4320-A9EC-F9EF790E15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3097"/>
            <a:ext cx="2519362" cy="18156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6C455C44-8830-4F97-8471-A6F5CD15A4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91512" cy="1152525"/>
          </a:xfrm>
          <a:solidFill>
            <a:srgbClr val="FFCCFF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 далеком севере живет, где бегают красавчики олени.Он никогда почти не устает , Он никогда не знает лени»</a:t>
            </a:r>
            <a:endParaRPr lang="ru-RU" altLang="en-US" sz="2400" b="1" i="1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50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693715AB-D45F-47F7-9875-60379BAA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14">
            <a:extLst>
              <a:ext uri="{FF2B5EF4-FFF2-40B4-BE49-F238E27FC236}">
                <a16:creationId xmlns:a16="http://schemas.microsoft.com/office/drawing/2014/main" xmlns="" id="{729A34E7-C2E6-462E-A266-0B5E038934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Быстрые вопросы</a:t>
            </a:r>
            <a:endParaRPr lang="en-US" sz="3600" kern="10" dirty="0">
              <a:ln w="381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sp>
        <p:nvSpPr>
          <p:cNvPr id="27654" name="AutoShape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B38AA8-5B04-43AA-8B16-9652DA98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6E8C61F-2CAA-4643-A57A-B9605000B8AF}"/>
              </a:ext>
            </a:extLst>
          </p:cNvPr>
          <p:cNvSpPr/>
          <p:nvPr/>
        </p:nvSpPr>
        <p:spPr>
          <a:xfrm>
            <a:off x="827584" y="2708920"/>
            <a:ext cx="1801195" cy="5579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ыбак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AADD898-2A07-427B-80C0-7194FE39D811}"/>
              </a:ext>
            </a:extLst>
          </p:cNvPr>
          <p:cNvSpPr/>
          <p:nvPr/>
        </p:nvSpPr>
        <p:spPr>
          <a:xfrm>
            <a:off x="3635896" y="4725144"/>
            <a:ext cx="1873575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хотник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DB8944C-A3D9-4529-815C-D8F92ABC6698}"/>
              </a:ext>
            </a:extLst>
          </p:cNvPr>
          <p:cNvSpPr/>
          <p:nvPr/>
        </p:nvSpPr>
        <p:spPr>
          <a:xfrm>
            <a:off x="6228184" y="2564903"/>
            <a:ext cx="2230017" cy="611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леневод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B0907D-2F2D-4DD2-8634-D8C027368D3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432" y="3359944"/>
            <a:ext cx="2143125" cy="160734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7F22AD-4B7C-4052-A95A-FF6ADEDCE0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5501" y="2956917"/>
            <a:ext cx="2205039" cy="16537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06A7BD-24A7-4FE1-8BFC-9CB26FB0F22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284984"/>
            <a:ext cx="2571526" cy="17759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CA764F3E-BF50-4020-891E-D418D76F6F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70643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altLang="en-US" sz="2800" b="1" i="1" dirty="0"/>
              <a:t>   </a:t>
            </a:r>
            <a:r>
              <a:rPr lang="ru-RU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Стройный быстрый, рога ветвисты,</a:t>
            </a:r>
            <a:r>
              <a:rPr lang="ru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Пасётся весь день,- кто это</a:t>
            </a:r>
            <a:r>
              <a:rPr lang="ru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800" b="1" i="1" dirty="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6F3348E9-9432-478C-AD3E-D02F41E1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81300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  <a:r>
              <a:rPr lang="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лень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4A2C633F-F2D5-4916-8542-E6A5195FB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076700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</a:t>
            </a:r>
            <a:r>
              <a:rPr lang="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ось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E2E463EE-E2FB-435D-848A-2C4411C3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73688"/>
            <a:ext cx="270033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</a:t>
            </a:r>
            <a:r>
              <a:rPr lang="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орова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4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CB2A4B-BFFF-4DC5-9434-3BDA757E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9E97A4-882C-450B-A813-991B7C8B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" name="WordArt 14">
            <a:extLst>
              <a:ext uri="{FF2B5EF4-FFF2-40B4-BE49-F238E27FC236}">
                <a16:creationId xmlns:a16="http://schemas.microsoft.com/office/drawing/2014/main" xmlns="" id="{32572194-471D-4E15-AE2E-6D75CD0A33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Быстрые вопросы</a:t>
            </a:r>
            <a:endParaRPr lang="en-US" sz="3600" kern="10" dirty="0">
              <a:ln w="381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E567CE-3DB1-45E9-8BCE-99FB6FD27E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4767" y="2470946"/>
            <a:ext cx="3335020" cy="20843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/>
      <p:bldP spid="6152" grpId="0" animBg="1"/>
      <p:bldP spid="61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A72C7ADE-9219-4F3F-B547-BC9673D770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281906"/>
            <a:ext cx="8291513" cy="6477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b="1" i="1" dirty="0"/>
              <a:t> </a:t>
            </a:r>
            <a:r>
              <a:rPr lang="ru-RU" altLang="en-US" sz="2800" b="1" dirty="0">
                <a:solidFill>
                  <a:srgbClr val="FF0000"/>
                </a:solidFill>
                <a:latin typeface="Comic Sans MS" pitchFamily="66" charset="0"/>
              </a:rPr>
              <a:t>Национальная зимняя обувь коми народа?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2A68599E-B71F-4130-96C6-F4A13D76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988840"/>
            <a:ext cx="25209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Унты 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D7AD9220-090C-499E-95F3-540AE2CE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980803"/>
            <a:ext cx="2268537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Сапоги </a:t>
            </a:r>
          </a:p>
        </p:txBody>
      </p:sp>
      <p:pic>
        <p:nvPicPr>
          <p:cNvPr id="33799" name="Picture 7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5BDD1D79-55DD-4130-9195-04753B12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AutoShape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97A47D-7B0B-4607-B739-9D7228439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WordArt 14">
            <a:extLst>
              <a:ext uri="{FF2B5EF4-FFF2-40B4-BE49-F238E27FC236}">
                <a16:creationId xmlns:a16="http://schemas.microsoft.com/office/drawing/2014/main" xmlns="" id="{E072FDCD-4010-43AA-A11C-D14C2EC199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Быстрые вопросы</a:t>
            </a:r>
            <a:endParaRPr lang="en-US" sz="3600" kern="10" dirty="0">
              <a:ln w="381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3298EC-53CF-428D-A244-C1B5960F36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338" y="2737541"/>
            <a:ext cx="2160000" cy="216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A3AA9D-7841-414B-9DE0-38AC139D01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8997" y="2305447"/>
            <a:ext cx="3238418" cy="216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B0CB87-9E7A-46E5-8C4C-A3DC7A0CB0F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9478" y="2980635"/>
            <a:ext cx="1916906" cy="19169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A9BBA30B-53EE-4F41-A80D-E57F8F69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781" y="4651375"/>
            <a:ext cx="24828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Пимы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57E4C85E-DE65-4B04-B488-468C1ADFB8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243" y="1295005"/>
            <a:ext cx="8291513" cy="72072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b="1" i="1" dirty="0"/>
              <a:t>  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Как называется верхняя одежда оленеводов?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800" b="1" i="1" dirty="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81ED571B-F05C-4985-ABBA-C2BE9B68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373" y="2221607"/>
            <a:ext cx="2046287" cy="5332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Шуба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1C13D7F4-F5A0-470D-90D2-5D4D5882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27" y="2105521"/>
            <a:ext cx="2108449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Малица  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7BBBA0E2-9FCA-409D-ACF7-813920DA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85" y="4374871"/>
            <a:ext cx="178172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Куртка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4822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9E5B19C1-0D34-4D83-92BD-B13A9AA9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AutoShape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1AD69947-90C5-411A-953C-DA048387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WordArt 14">
            <a:extLst>
              <a:ext uri="{FF2B5EF4-FFF2-40B4-BE49-F238E27FC236}">
                <a16:creationId xmlns:a16="http://schemas.microsoft.com/office/drawing/2014/main" xmlns="" id="{F18F238C-972C-446C-8EF3-3AC742CE2A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Быстрые вопросы</a:t>
            </a:r>
            <a:endParaRPr lang="en-US" sz="3600" kern="10" dirty="0">
              <a:ln w="381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F8D74C-120B-4D38-8547-F84DC2D2A9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793" y="2844599"/>
            <a:ext cx="1699976" cy="20917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AFB094-FD58-41EB-9EE3-37D06DD6BC8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8755" y="2162076"/>
            <a:ext cx="1918350" cy="20564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F799D3-35CF-41CC-A445-D1E28E07FEC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4373" y="2949495"/>
            <a:ext cx="1781720" cy="28507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151" grpId="0" animBg="1"/>
      <p:bldP spid="6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11EE5FCE-6FAA-4E24-88F6-FCF512C20C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576263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b="1" i="1" dirty="0"/>
              <a:t>  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называются сани оленеводов?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A5142469-F904-4A66-9089-B5C637E5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1" y="2058987"/>
            <a:ext cx="171053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Лыжи 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ABD121AF-3264-423D-B2B0-2FC0C5A1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2130425"/>
            <a:ext cx="205263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Нарты 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28FF6E10-DFA2-42C5-9632-11BFBAE9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230" y="4652962"/>
            <a:ext cx="16637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Сани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5846" name="Picture 6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BE7AE0-7FFD-476E-8EBD-FAC889CF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99075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AutoShape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0F6235-4289-4577-8CC7-D82DFB5D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" name="WordArt 14">
            <a:extLst>
              <a:ext uri="{FF2B5EF4-FFF2-40B4-BE49-F238E27FC236}">
                <a16:creationId xmlns:a16="http://schemas.microsoft.com/office/drawing/2014/main" xmlns="" id="{66EA86EB-FD69-4BE1-B91D-C1626BCF68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Быстрые вопросы</a:t>
            </a:r>
            <a:endParaRPr lang="en-US" sz="3600" kern="10" dirty="0">
              <a:ln w="381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3924BE-2DC6-4769-91F0-6A16BB35A1D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262" y="2936184"/>
            <a:ext cx="2758281" cy="18747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B1F2C7-0506-4D40-8474-4381D9449F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0426" y="2058987"/>
            <a:ext cx="2155031" cy="21550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2E2130-E80A-454A-ADDF-8565A20670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5343" y="2727325"/>
            <a:ext cx="1669149" cy="25717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151" grpId="0" animBg="1"/>
      <p:bldP spid="61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2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82B652-5F41-4C6A-AF53-0C1F217C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AutoShape 40">
            <a:extLst>
              <a:ext uri="{FF2B5EF4-FFF2-40B4-BE49-F238E27FC236}">
                <a16:creationId xmlns:a16="http://schemas.microsoft.com/office/drawing/2014/main" xmlns="" id="{37E3A8EE-75AE-40FB-8712-39FC6EFB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370513"/>
            <a:ext cx="3117850" cy="116840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" sz="2400" b="1" dirty="0">
                <a:solidFill>
                  <a:srgbClr val="0000CC"/>
                </a:solidFill>
                <a:latin typeface="Comic Sans MS" pitchFamily="66" charset="0"/>
              </a:rPr>
              <a:t>«Быстрые </a:t>
            </a:r>
          </a:p>
          <a:p>
            <a:pPr algn="ctr">
              <a:defRPr/>
            </a:pPr>
            <a:r>
              <a:rPr lang="ru" sz="2400" b="1" dirty="0">
                <a:solidFill>
                  <a:srgbClr val="0000CC"/>
                </a:solidFill>
                <a:latin typeface="Comic Sans MS" pitchFamily="66" charset="0"/>
              </a:rPr>
              <a:t>вопросы»</a:t>
            </a:r>
            <a:endParaRPr lang="ru-RU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AutoShap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2E6A5EC-32DD-42DA-86E3-695E4CBF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76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EB90E7-8589-4BF5-A50F-43643A84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77" name="AutoShap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38A48E-EFD2-4A5A-B292-1F63923E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78" name="AutoShap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2F525D36-2FCE-4BDE-B0E8-29488BA6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125538"/>
            <a:ext cx="100647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81" name="AutoShap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4E83F931-FF9A-4552-8AE7-836590E6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20503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82" name="AutoShape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D5641555-0398-4751-8DA6-3F1879E1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0503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83" name="AutoShap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F4B5D223-B8E4-433E-B67A-3D6048B3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20503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84" name="AutoShape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0B0513A-459F-4F59-8BD7-9E060C3A4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20503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87" name="AutoShap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05D0ED5-B7D3-4A0D-8FF5-93BEF08D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88" name="AutoShape 1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E119440-9649-422D-842B-52AF747F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89" name="AutoShape 1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0A2D0CA-F15B-4C2E-A082-35782DE3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3355975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90" name="AutoShape 1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AAF1EEF-FC74-4203-A55A-C46031B2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93" name="AutoShape 2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7E364A-60C9-4422-ACF3-84AE2E8C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4370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94" name="AutoShape 2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C11D6AA-ACE5-4C64-B4D5-6CEC3838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4370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95" name="AutoShape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816440B-7DEB-467F-AE68-33029683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4370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96" name="AutoShape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0F388AB-86D2-4B0A-BDEC-350AEA8D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4370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40" name="AutoShape 31">
            <a:extLst>
              <a:ext uri="{FF2B5EF4-FFF2-40B4-BE49-F238E27FC236}">
                <a16:creationId xmlns:a16="http://schemas.microsoft.com/office/drawing/2014/main" xmlns="" id="{A12992FD-9560-4CC5-880C-041188DF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92600"/>
            <a:ext cx="3117850" cy="116840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</a:rPr>
              <a:t>     «Лесные </a:t>
            </a:r>
          </a:p>
          <a:p>
            <a:pPr eaLnBrk="1" hangingPunct="1"/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</a:rPr>
              <a:t>      загадки» </a:t>
            </a:r>
          </a:p>
        </p:txBody>
      </p:sp>
      <p:sp>
        <p:nvSpPr>
          <p:cNvPr id="3107" name="AutoShape 3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C22DFCA-3035-4803-B0A7-DD96E487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08" name="AutoShape 3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7776F91-3EB9-4DF0-B1D4-4B60A93F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09" name="AutoShape 3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FE7FB6A-C01A-4D31-8BB5-CD4F3FF1E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110" name="AutoShape 38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0071F13-4814-414F-BFCC-691DFE85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45" name="AutoShape 30">
            <a:extLst>
              <a:ext uri="{FF2B5EF4-FFF2-40B4-BE49-F238E27FC236}">
                <a16:creationId xmlns:a16="http://schemas.microsoft.com/office/drawing/2014/main" xmlns="" id="{EDB56591-4A89-4F31-A1E6-6C501433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213100"/>
            <a:ext cx="3117850" cy="11684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</a:rPr>
              <a:t>«Родной город»</a:t>
            </a:r>
          </a:p>
        </p:txBody>
      </p:sp>
      <p:sp>
        <p:nvSpPr>
          <p:cNvPr id="3101" name="AutoShape 29">
            <a:extLst>
              <a:ext uri="{FF2B5EF4-FFF2-40B4-BE49-F238E27FC236}">
                <a16:creationId xmlns:a16="http://schemas.microsoft.com/office/drawing/2014/main" xmlns="" id="{6CE1F1B9-F035-49A0-A313-A627AD5B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132013"/>
            <a:ext cx="3117850" cy="1168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" sz="2400" b="1" dirty="0">
                <a:solidFill>
                  <a:srgbClr val="0000CC"/>
                </a:solidFill>
                <a:latin typeface="Comic Sans MS" pitchFamily="66" charset="0"/>
              </a:rPr>
              <a:t>«Самые – самые</a:t>
            </a:r>
          </a:p>
          <a:p>
            <a:pPr algn="ctr">
              <a:defRPr/>
            </a:pPr>
            <a:r>
              <a:rPr lang="ru" sz="2400" b="1" dirty="0">
                <a:solidFill>
                  <a:srgbClr val="0000CC"/>
                </a:solidFill>
                <a:latin typeface="Comic Sans MS" pitchFamily="66" charset="0"/>
              </a:rPr>
              <a:t> -  самые</a:t>
            </a:r>
            <a:r>
              <a:rPr lang="ru" sz="2800" b="1" dirty="0">
                <a:solidFill>
                  <a:srgbClr val="0000CC"/>
                </a:solidFill>
                <a:latin typeface="Arial" charset="0"/>
              </a:rPr>
              <a:t>»</a:t>
            </a:r>
            <a:endParaRPr lang="ru-RU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47" name="AutoShape 28">
            <a:extLst>
              <a:ext uri="{FF2B5EF4-FFF2-40B4-BE49-F238E27FC236}">
                <a16:creationId xmlns:a16="http://schemas.microsoft.com/office/drawing/2014/main" xmlns="" id="{85D1AE7F-0DF8-4AF1-B4D2-9B6DD139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1052513"/>
            <a:ext cx="3117850" cy="11684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</a:rPr>
              <a:t>«Край,в котором</a:t>
            </a:r>
          </a:p>
          <a:p>
            <a:pPr algn="ctr" eaLnBrk="1" hangingPunct="1"/>
            <a:r>
              <a:rPr lang="ru-RU" altLang="en-US" sz="2400" b="1">
                <a:solidFill>
                  <a:srgbClr val="0000CC"/>
                </a:solidFill>
                <a:latin typeface="Comic Sans MS" panose="030F0702030302020204" pitchFamily="66" charset="0"/>
              </a:rPr>
              <a:t> я живу»</a:t>
            </a:r>
          </a:p>
        </p:txBody>
      </p:sp>
      <p:sp>
        <p:nvSpPr>
          <p:cNvPr id="3074" name="AutoShape 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D6AC400-2387-4A4A-B4C2-BFBD949BF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80" name="AutoShape 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2AD01AB-31E5-4147-B16E-C159B699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205038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86" name="AutoShape 1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AFCD8CD1-B1BA-40EE-89F5-FE92B1BF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355975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92" name="AutoShape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C9642FD-24D7-4704-8BAC-A60F5622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43706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06" name="AutoShape 3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33F9CA0-2D8F-4D01-ACC0-BDDDFB42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81" grpId="0" animBg="1"/>
      <p:bldP spid="3082" grpId="0" animBg="1"/>
      <p:bldP spid="3083" grpId="0" animBg="1"/>
      <p:bldP spid="3084" grpId="0" animBg="1"/>
      <p:bldP spid="3087" grpId="0" animBg="1"/>
      <p:bldP spid="3088" grpId="0" animBg="1"/>
      <p:bldP spid="3089" grpId="0" animBg="1"/>
      <p:bldP spid="3090" grpId="0" animBg="1"/>
      <p:bldP spid="3093" grpId="0" animBg="1"/>
      <p:bldP spid="3094" grpId="0" animBg="1"/>
      <p:bldP spid="3095" grpId="0" animBg="1"/>
      <p:bldP spid="3096" grpId="0" animBg="1"/>
      <p:bldP spid="3107" grpId="0" animBg="1"/>
      <p:bldP spid="3108" grpId="0" animBg="1"/>
      <p:bldP spid="3109" grpId="0" animBg="1"/>
      <p:bldP spid="3110" grpId="0" animBg="1"/>
      <p:bldP spid="3074" grpId="0" animBg="1"/>
      <p:bldP spid="3080" grpId="0" animBg="1"/>
      <p:bldP spid="3086" grpId="0" animBg="1"/>
      <p:bldP spid="3092" grpId="0" animBg="1"/>
      <p:bldP spid="3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1B0375-4A3D-4465-9991-A2D5EE891E7C}"/>
              </a:ext>
            </a:extLst>
          </p:cNvPr>
          <p:cNvSpPr txBox="1"/>
          <p:nvPr/>
        </p:nvSpPr>
        <p:spPr>
          <a:xfrm>
            <a:off x="3240881" y="561976"/>
            <a:ext cx="3033712" cy="46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итература: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A2579D-B4B7-4953-BF69-D7606A488661}"/>
              </a:ext>
            </a:extLst>
          </p:cNvPr>
          <p:cNvSpPr txBox="1"/>
          <p:nvPr/>
        </p:nvSpPr>
        <p:spPr>
          <a:xfrm>
            <a:off x="785786" y="1214419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 репродукций графических работ В.Г. Игнатова. Сыктывкар: Коми издательство, 1985 г.</a:t>
            </a:r>
            <a:endParaRPr lang="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  <a:hlinkClick r:id="rId3"/>
              </a:rPr>
              <a:t>https://yandex.ru/images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  <a:hlinkClick r:id="rId3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https://ru.wikipedia.org/wiki/</a:t>
            </a:r>
            <a:r>
              <a:rPr lang="ru-RU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Файл%3</a:t>
            </a:r>
            <a:r>
              <a:rPr lang="en-US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ru-RU" b="1" dirty="0" err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Сыктывкар_на_въезде</a:t>
            </a:r>
            <a:r>
              <a:rPr lang="ru-RU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jpg</a:t>
            </a:r>
            <a:endParaRPr lang="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https://ru.wikipedia.org/wiki/</a:t>
            </a:r>
            <a:r>
              <a:rPr lang="ru-RU" b="1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Герб_Республики_Коми#</a:t>
            </a:r>
            <a:r>
              <a:rPr lang="ru-RU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media/</a:t>
            </a:r>
            <a:r>
              <a:rPr lang="en-US" b="1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File:Coat_of_Arms_of_the_Komi_Republic.svg</a:t>
            </a:r>
            <a:endParaRPr lang="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https://ru.wikipedia.org/wiki/</a:t>
            </a:r>
            <a:r>
              <a:rPr lang="ru-RU" b="1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Гербы_районов_Республики_Коми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https://vk.com/photo-1603027_123081845</a:t>
            </a:r>
            <a:endParaRPr lang="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https://yandex.ru/images/search?text=</a:t>
            </a:r>
            <a:r>
              <a:rPr lang="ru-RU" b="1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сыктывкар%20достопримечательности&amp;</a:t>
            </a:r>
            <a:r>
              <a:rPr lang="en-US" b="1" dirty="0" err="1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</a:t>
            </a:r>
            <a:endParaRPr lang="ru" b="1" dirty="0">
              <a:solidFill>
                <a:srgbClr val="002060"/>
              </a:solidFill>
            </a:endParaRPr>
          </a:p>
          <a:p>
            <a:r>
              <a:rPr lang="ru" b="1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30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lines5">
            <a:extLst>
              <a:ext uri="{FF2B5EF4-FFF2-40B4-BE49-F238E27FC236}">
                <a16:creationId xmlns:a16="http://schemas.microsoft.com/office/drawing/2014/main" xmlns="" id="{F2277460-AD58-4A0C-9790-50F7CCFAA9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712" y="2204864"/>
            <a:ext cx="5399832" cy="20162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az-Cyrl-AZ" sz="3600" kern="10" dirty="0"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МОЛОДЦЫ!!!</a:t>
            </a:r>
            <a:endParaRPr lang="en-US" sz="3600" kern="10" dirty="0"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5AAB9E9-B3E4-4A44-892F-8DB04A2D68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91512" cy="6477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>
                <a:solidFill>
                  <a:srgbClr val="006600"/>
                </a:solidFill>
                <a:latin typeface="Comic Sans MS" pitchFamily="66" charset="0"/>
              </a:rPr>
              <a:t>	    </a:t>
            </a:r>
            <a:r>
              <a:rPr lang="ru" sz="2800" b="1" dirty="0">
                <a:solidFill>
                  <a:srgbClr val="FF0000"/>
                </a:solidFill>
                <a:latin typeface="Comic Sans MS" pitchFamily="66" charset="0"/>
              </a:rPr>
              <a:t>1. Как называется наша Республика?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AC295CC2-40E3-4D1D-821C-9137AB98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00663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</a:t>
            </a:r>
            <a:r>
              <a:rPr lang="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еспублика Коми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2E4C93D5-D585-4CAD-BE45-91814EBE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4149725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Республика</a:t>
            </a:r>
          </a:p>
          <a:p>
            <a:pPr algn="ctr">
              <a:defRPr/>
            </a:pPr>
            <a:r>
              <a:rPr lang="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Чувашия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C27EC907-B444-4EA1-A8C2-FEAB43DC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97200"/>
            <a:ext cx="270033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Коми-пермятский оруг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xmlns="" id="{9BEFFB1C-5852-4699-A2AC-10B59A7C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682625" cy="7191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7175" name="WordArt 14">
            <a:extLst>
              <a:ext uri="{FF2B5EF4-FFF2-40B4-BE49-F238E27FC236}">
                <a16:creationId xmlns:a16="http://schemas.microsoft.com/office/drawing/2014/main" xmlns="" id="{DEB0AF0B-BB97-4DDC-8504-3036E1128F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007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Край, в котором я живу</a:t>
            </a:r>
            <a:endParaRPr lang="en-US" sz="3600" kern="10">
              <a:ln w="38100">
                <a:solidFill>
                  <a:srgbClr val="000073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1272" name="Picture 8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681957B1-A31B-47A0-8EC5-574CB6B7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89240"/>
            <a:ext cx="986082" cy="1079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188A7D97-AA1B-40AA-9202-E846FAED38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6477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Назовите столицу нашей Республики.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B7AD71A4-2D40-4A68-A68F-D3144547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295116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Сыктывкар  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87458584-386F-4BA0-830C-33515E373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149725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Ухта 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xmlns="" id="{86AC7276-EAB0-4175-8D0C-30CCDD4B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73688"/>
            <a:ext cx="270033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Воркута </a:t>
            </a: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xmlns="" id="{E8FB5976-2B68-438D-9759-A0B997BF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682625" cy="7191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pic>
        <p:nvPicPr>
          <p:cNvPr id="12296" name="Picture 8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86953A-F9C6-4C11-B880-B081B137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14">
            <a:extLst>
              <a:ext uri="{FF2B5EF4-FFF2-40B4-BE49-F238E27FC236}">
                <a16:creationId xmlns:a16="http://schemas.microsoft.com/office/drawing/2014/main" xmlns="" id="{BE0A91D3-1D7D-4CDE-939F-506C484C5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007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Край, в котором я живу</a:t>
            </a:r>
            <a:endParaRPr lang="en-US" sz="3600" kern="10">
              <a:ln w="38100">
                <a:solidFill>
                  <a:srgbClr val="000073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AE1DA9-D47D-40C8-BF35-7A0E50F6F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722" t="11979" r="12153" b="15104"/>
          <a:stretch/>
        </p:blipFill>
        <p:spPr>
          <a:xfrm>
            <a:off x="5292725" y="2565400"/>
            <a:ext cx="3363913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6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D5845B5B-4A84-4959-B3D3-72E75B5F66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6477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    Найдите флаг Республики Коми</a:t>
            </a:r>
            <a:endParaRPr lang="ru-RU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xmlns="" id="{EE97B980-569D-461A-A28C-61674087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682625" cy="7191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pic>
        <p:nvPicPr>
          <p:cNvPr id="13320" name="Picture 8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90384445-4F1B-41A5-B6C6-69759934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4">
            <a:extLst>
              <a:ext uri="{FF2B5EF4-FFF2-40B4-BE49-F238E27FC236}">
                <a16:creationId xmlns:a16="http://schemas.microsoft.com/office/drawing/2014/main" xmlns="" id="{53C72CF6-9DE9-4A1C-8FE4-98DB2D6645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007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Край, в котором я живу</a:t>
            </a:r>
            <a:endParaRPr lang="en-US" sz="3600" kern="10">
              <a:ln w="38100">
                <a:solidFill>
                  <a:srgbClr val="000073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9226" name="Рисунок 11">
            <a:extLst>
              <a:ext uri="{FF2B5EF4-FFF2-40B4-BE49-F238E27FC236}">
                <a16:creationId xmlns:a16="http://schemas.microsoft.com/office/drawing/2014/main" xmlns="" id="{7E6BFB26-E8C9-4F3F-8F20-B2B786DF7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592114" cy="1709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2">
            <a:extLst>
              <a:ext uri="{FF2B5EF4-FFF2-40B4-BE49-F238E27FC236}">
                <a16:creationId xmlns:a16="http://schemas.microsoft.com/office/drawing/2014/main" xmlns="" id="{95BCDFAA-3183-4A42-89AF-A5AC092A3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699419" cy="1800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0">
            <a:extLst>
              <a:ext uri="{FF2B5EF4-FFF2-40B4-BE49-F238E27FC236}">
                <a16:creationId xmlns:a16="http://schemas.microsoft.com/office/drawing/2014/main" xmlns="" id="{F4783290-1BB7-4531-A9C2-0DDD75D04F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664221" cy="17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F0B89084-481E-4A90-90EE-EF907A8DA2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72072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</a:t>
            </a:r>
            <a:r>
              <a:rPr lang="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айдите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герб </a:t>
            </a:r>
            <a:r>
              <a:rPr lang="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Республики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Коми?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xmlns="" id="{50F349B7-72F7-4D54-A11B-F258B0088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682625" cy="7191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10244" name="WordArt 14">
            <a:extLst>
              <a:ext uri="{FF2B5EF4-FFF2-40B4-BE49-F238E27FC236}">
                <a16:creationId xmlns:a16="http://schemas.microsoft.com/office/drawing/2014/main" xmlns="" id="{5357F515-E9AA-4492-8F0B-FBA4F5F871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381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4344" name="Picture 8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7E3119-E06A-462C-A59A-12088712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14">
            <a:extLst>
              <a:ext uri="{FF2B5EF4-FFF2-40B4-BE49-F238E27FC236}">
                <a16:creationId xmlns:a16="http://schemas.microsoft.com/office/drawing/2014/main" xmlns="" id="{F5D65D7E-20BA-473E-82FE-3762447B67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007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Край, в котором я живу</a:t>
            </a:r>
            <a:endParaRPr lang="en-US" sz="3600" kern="10">
              <a:ln w="38100">
                <a:solidFill>
                  <a:srgbClr val="000073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A1280D-6FCE-4CC3-A2F5-D4F46C4BD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17287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oat of Arms of the Komi Republic.svg">
            <a:extLst>
              <a:ext uri="{FF2B5EF4-FFF2-40B4-BE49-F238E27FC236}">
                <a16:creationId xmlns:a16="http://schemas.microsoft.com/office/drawing/2014/main" xmlns="" id="{47DF2005-202F-4AA7-8495-1EA74287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186531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E661D33A-F9B7-4C64-B3C4-43C30C5419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17129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xmlns="" id="{49E25D8F-B423-4FA9-ACD0-50A10EAC30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08275"/>
            <a:ext cx="18716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A632370F-1D2A-47A0-9CD4-24C4513D22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10795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Что лишнее? Какого города нет в Республике Коми?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xmlns="" id="{4E4902BD-1629-4057-A104-CCF8BB2D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682625" cy="7191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pic>
        <p:nvPicPr>
          <p:cNvPr id="15368" name="Picture 8" descr="кнопк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FA0C6235-DA91-4521-A430-41F76887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423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14">
            <a:extLst>
              <a:ext uri="{FF2B5EF4-FFF2-40B4-BE49-F238E27FC236}">
                <a16:creationId xmlns:a16="http://schemas.microsoft.com/office/drawing/2014/main" xmlns="" id="{2F5202E0-34F1-4A81-BE3B-38694B1470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8100">
                  <a:solidFill>
                    <a:srgbClr val="00007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Край, в котором я живу</a:t>
            </a:r>
            <a:endParaRPr lang="en-US" sz="3600" kern="10">
              <a:ln w="38100">
                <a:solidFill>
                  <a:srgbClr val="000073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 descr="https://komiinform.ru/content/image-news/126320/469_original%5B1%5D.jpg">
            <a:extLst>
              <a:ext uri="{FF2B5EF4-FFF2-40B4-BE49-F238E27FC236}">
                <a16:creationId xmlns:a16="http://schemas.microsoft.com/office/drawing/2014/main" xmlns="" id="{65F40A68-E787-474A-9A47-FD4DA33B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708275"/>
            <a:ext cx="2009775" cy="149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0" descr="http://laguna.crimea.com/images/laguna/other/holidays_tours/holidays-in-moscow/14697756198920424.jpg">
            <a:extLst>
              <a:ext uri="{FF2B5EF4-FFF2-40B4-BE49-F238E27FC236}">
                <a16:creationId xmlns:a16="http://schemas.microsoft.com/office/drawing/2014/main" xmlns="" id="{1676DCA6-5031-447C-A49F-3FAE859F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708275"/>
            <a:ext cx="20097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1CAA94A-EF7F-4E1C-9396-C1CA8BD739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888" y="2781300"/>
            <a:ext cx="2024062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48CF0BB-8A79-435B-85DE-9BADF6336F0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8175" y="4652963"/>
            <a:ext cx="2138363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https://img-fotki.yandex.ru/get/3500/alexsei-d.a/0_10d25_c6328391_XL.jpg">
            <a:extLst>
              <a:ext uri="{FF2B5EF4-FFF2-40B4-BE49-F238E27FC236}">
                <a16:creationId xmlns:a16="http://schemas.microsoft.com/office/drawing/2014/main" xmlns="" id="{B0D0F203-15A8-4AF6-B7DD-000C876C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4652963"/>
            <a:ext cx="2046287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5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C4F6B69-B290-4012-ADEF-4E7E957B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149725"/>
            <a:ext cx="159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002060"/>
                </a:solidFill>
              </a:rPr>
              <a:t>Сыктывкар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375D9B-8C54-4639-A61A-87E82C59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149725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Москва</a:t>
            </a:r>
          </a:p>
        </p:txBody>
      </p:sp>
      <p:sp>
        <p:nvSpPr>
          <p:cNvPr id="11277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22337AD-1C9F-4E15-9919-68BCA5DF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149725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У</a:t>
            </a:r>
            <a:r>
              <a:rPr lang="en-US" altLang="en-US" sz="2000" b="1">
                <a:solidFill>
                  <a:srgbClr val="002060"/>
                </a:solidFill>
              </a:rPr>
              <a:t>хта </a:t>
            </a:r>
            <a:endParaRPr lang="ru-RU" altLang="en-US" sz="2000" b="1">
              <a:solidFill>
                <a:srgbClr val="002060"/>
              </a:solidFill>
            </a:endParaRPr>
          </a:p>
        </p:txBody>
      </p:sp>
      <p:sp>
        <p:nvSpPr>
          <p:cNvPr id="11278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AC24B6D-880A-48B9-A68B-DAC1C373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092825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И</a:t>
            </a:r>
            <a:r>
              <a:rPr lang="en-US" altLang="en-US" sz="2000" b="1">
                <a:solidFill>
                  <a:srgbClr val="002060"/>
                </a:solidFill>
              </a:rPr>
              <a:t>нта  </a:t>
            </a:r>
            <a:endParaRPr lang="ru-RU" altLang="en-US" sz="2000" b="1">
              <a:solidFill>
                <a:srgbClr val="002060"/>
              </a:solidFill>
            </a:endParaRPr>
          </a:p>
        </p:txBody>
      </p:sp>
      <p:sp>
        <p:nvSpPr>
          <p:cNvPr id="11279" name="TextBox 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6CD86A8-B7A0-4FB2-BBD9-8F872FEC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92825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Воркута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В гостях у сказки">
  <a:themeElements>
    <a:clrScheme name="В гостях у сказки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В гостях у сказ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 гостях у сказ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623</TotalTime>
  <Words>604</Words>
  <Application>Microsoft Office PowerPoint</Application>
  <PresentationFormat>Экран (4:3)</PresentationFormat>
  <Paragraphs>208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 гостях у сказки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Вика</cp:lastModifiedBy>
  <cp:revision>125</cp:revision>
  <dcterms:created xsi:type="dcterms:W3CDTF">2011-04-04T15:18:42Z</dcterms:created>
  <dcterms:modified xsi:type="dcterms:W3CDTF">2023-05-10T20:06:44Z</dcterms:modified>
</cp:coreProperties>
</file>