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77" r:id="rId3"/>
    <p:sldId id="256" r:id="rId4"/>
    <p:sldId id="268" r:id="rId5"/>
    <p:sldId id="266" r:id="rId6"/>
    <p:sldId id="260" r:id="rId7"/>
    <p:sldId id="258" r:id="rId8"/>
    <p:sldId id="261" r:id="rId9"/>
    <p:sldId id="262" r:id="rId10"/>
    <p:sldId id="263" r:id="rId11"/>
    <p:sldId id="267" r:id="rId12"/>
    <p:sldId id="269" r:id="rId13"/>
    <p:sldId id="259" r:id="rId14"/>
    <p:sldId id="272" r:id="rId15"/>
    <p:sldId id="270" r:id="rId16"/>
    <p:sldId id="274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&#1082;&#1091;&#1076;&#1072;%20&#1091;&#1093;&#1086;&#1076;&#1080;&#1090;.wm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32861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Путешествие в страну Грамматики</a:t>
            </a:r>
          </a:p>
        </p:txBody>
      </p:sp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03" name="Text Box 157"/>
          <p:cNvSpPr txBox="1">
            <a:spLocks noChangeArrowheads="1"/>
          </p:cNvSpPr>
          <p:nvPr/>
        </p:nvSpPr>
        <p:spPr bwMode="auto">
          <a:xfrm>
            <a:off x="107950" y="5392738"/>
            <a:ext cx="86407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3399"/>
                </a:solidFill>
              </a:rPr>
              <a:t>(внеклассное мероприятие по русскому языку для 1-4 классов</a:t>
            </a:r>
            <a:r>
              <a:rPr lang="ru-RU" dirty="0" smtClean="0">
                <a:solidFill>
                  <a:srgbClr val="FF3399"/>
                </a:solidFill>
              </a:rPr>
              <a:t>)</a:t>
            </a:r>
          </a:p>
          <a:p>
            <a:pPr algn="ctr"/>
            <a:r>
              <a:rPr lang="ru-RU" dirty="0" smtClean="0"/>
              <a:t>Давыдова Виктория Богдановна</a:t>
            </a:r>
          </a:p>
          <a:p>
            <a:pPr algn="ctr"/>
            <a:r>
              <a:rPr lang="ru-RU" dirty="0" smtClean="0"/>
              <a:t>МБОУ «СОШ» </a:t>
            </a:r>
            <a:r>
              <a:rPr lang="ru-RU" dirty="0" err="1" smtClean="0"/>
              <a:t>пст</a:t>
            </a:r>
            <a:r>
              <a:rPr lang="ru-RU" dirty="0" smtClean="0"/>
              <a:t>. </a:t>
            </a:r>
            <a:r>
              <a:rPr lang="ru-RU" dirty="0" err="1" smtClean="0"/>
              <a:t>Казлук</a:t>
            </a:r>
            <a:endParaRPr lang="ru-RU" dirty="0"/>
          </a:p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3035300" cy="1143000"/>
          </a:xfrm>
        </p:spPr>
        <p:txBody>
          <a:bodyPr/>
          <a:lstStyle/>
          <a:p>
            <a:pPr eaLnBrk="1" hangingPunct="1"/>
            <a:r>
              <a:rPr lang="ru-RU" sz="1200" smtClean="0"/>
              <a:t/>
            </a:r>
            <a:br>
              <a:rPr lang="ru-RU" sz="1200" smtClean="0"/>
            </a:br>
            <a:r>
              <a:rPr lang="ru-RU" sz="3600" smtClean="0">
                <a:solidFill>
                  <a:srgbClr val="DC2C2C"/>
                </a:solidFill>
              </a:rPr>
              <a:t> </a:t>
            </a:r>
            <a:endParaRPr lang="ru-RU" smtClean="0">
              <a:solidFill>
                <a:srgbClr val="DC2C2C"/>
              </a:solidFill>
            </a:endParaRPr>
          </a:p>
        </p:txBody>
      </p:sp>
      <p:sp>
        <p:nvSpPr>
          <p:cNvPr id="15363" name="Rectangle 7"/>
          <p:cNvSpPr>
            <a:spLocks noGrp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/>
            <a:endParaRPr lang="ru-RU" sz="900" smtClean="0"/>
          </a:p>
          <a:p>
            <a:pPr eaLnBrk="1" hangingPunct="1"/>
            <a:r>
              <a:rPr lang="ru-RU" sz="2800" smtClean="0">
                <a:solidFill>
                  <a:srgbClr val="DC2C2C"/>
                </a:solidFill>
              </a:rPr>
              <a:t>Неологизмы</a:t>
            </a:r>
          </a:p>
        </p:txBody>
      </p:sp>
      <p:sp>
        <p:nvSpPr>
          <p:cNvPr id="15364" name="Rectangle 8"/>
          <p:cNvSpPr>
            <a:spLocks noGrp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/>
            <a:endParaRPr lang="ru-RU" sz="900" smtClean="0"/>
          </a:p>
          <a:p>
            <a:pPr eaLnBrk="1" hangingPunct="1"/>
            <a:r>
              <a:rPr lang="ru-RU" sz="2800" smtClean="0">
                <a:solidFill>
                  <a:srgbClr val="DC2C2C"/>
                </a:solidFill>
              </a:rPr>
              <a:t>Устаревшие слова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14348" y="280988"/>
            <a:ext cx="200026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FC7D9"/>
                </a:solidFill>
              </a:rPr>
              <a:t>ПРОДЛЁНКА,</a:t>
            </a:r>
            <a:r>
              <a:rPr lang="ru-RU" b="1" dirty="0"/>
              <a:t> 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786051" y="260350"/>
            <a:ext cx="2000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53BC8"/>
                </a:solidFill>
              </a:rPr>
              <a:t>ГИМНАЗИСТ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786314" y="260350"/>
            <a:ext cx="2357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ВОДОЛАЗКА</a:t>
            </a:r>
            <a:r>
              <a:rPr lang="ru-RU" b="1" dirty="0"/>
              <a:t>,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7000892" y="285728"/>
            <a:ext cx="17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FF00"/>
                </a:solidFill>
              </a:rPr>
              <a:t>ВОЕВОДА</a:t>
            </a:r>
            <a:r>
              <a:rPr lang="ru-RU" dirty="0" smtClean="0">
                <a:solidFill>
                  <a:srgbClr val="00FF00"/>
                </a:solidFill>
              </a:rPr>
              <a:t>,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2124075" y="620713"/>
            <a:ext cx="1484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ШЕЙПИНГ</a:t>
            </a:r>
            <a:r>
              <a:rPr lang="ru-RU"/>
              <a:t>, 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3924300" y="620713"/>
            <a:ext cx="1030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9900"/>
                </a:solidFill>
              </a:rPr>
              <a:t>ПЛЕЕР</a:t>
            </a:r>
            <a:r>
              <a:rPr lang="ru-RU"/>
              <a:t>,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5508625" y="620713"/>
            <a:ext cx="1138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8000"/>
                </a:solidFill>
              </a:rPr>
              <a:t>СУДАРЬ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339975" y="981075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3399"/>
                </a:solidFill>
              </a:rPr>
              <a:t>ОКТЯБРЯТА</a:t>
            </a:r>
            <a:r>
              <a:rPr lang="ru-RU"/>
              <a:t>,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356100" y="981075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6600FF"/>
                </a:solidFill>
              </a:rPr>
              <a:t>МИКСЕР.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 0.12801 L -0.04983 0.4324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-0.01595 L 0.24705 0.3196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6 0.31968 L -0.43993 0.69769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82 0.39885 " pathEditMode="relative" ptsTypes="AA">
                                      <p:cBhvr>
                                        <p:cTn id="1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47 0.04699 L -0.16632 0.4354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24 0.03631 L -0.35556 0.51943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3631 L 0.06389 0.44588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04671 L 0.39757 0.46693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77 0.02592 L -0.4125 0.54027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/>
      <p:bldP spid="38926" grpId="0"/>
      <p:bldP spid="38927" grpId="0"/>
      <p:bldP spid="38928" grpId="0"/>
      <p:bldP spid="38929" grpId="0"/>
      <p:bldP spid="38930" grpId="0"/>
      <p:bldP spid="38932" grpId="0"/>
      <p:bldP spid="38933" grpId="0"/>
      <p:bldP spid="389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«КТО БОЛЬШЕ?»</a:t>
            </a:r>
          </a:p>
          <a:p>
            <a:pPr algn="ctr">
              <a:buNone/>
            </a:pPr>
            <a:endParaRPr lang="ru-RU" b="1" i="1" dirty="0" smtClean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 algn="ctr">
              <a:buNone/>
            </a:pPr>
            <a:endParaRPr lang="ru-RU" b="1" i="1" dirty="0" smtClean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 algn="ctr">
              <a:buNone/>
            </a:pPr>
            <a:endParaRPr lang="ru-RU" b="1" i="1" dirty="0" smtClean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                ГАСТРОНОМ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4" name="Picture 5" descr="j02321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571612"/>
            <a:ext cx="2671756" cy="4616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«ЗВУКИ И БУКВЫ»</a:t>
            </a:r>
          </a:p>
          <a:p>
            <a:pPr>
              <a:buNone/>
            </a:pPr>
            <a:r>
              <a:rPr lang="ru-RU" dirty="0" smtClean="0"/>
              <a:t> Сколько букв в русском алфавите?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          33</a:t>
            </a:r>
          </a:p>
          <a:p>
            <a:pPr>
              <a:buNone/>
            </a:pPr>
            <a:r>
              <a:rPr lang="ru-RU" dirty="0" smtClean="0"/>
              <a:t>Сколько гласных букв в русском алфавите?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10</a:t>
            </a:r>
          </a:p>
          <a:p>
            <a:pPr>
              <a:buNone/>
            </a:pPr>
            <a:r>
              <a:rPr lang="ru-RU" dirty="0" smtClean="0"/>
              <a:t> Сколько согласных букв в русском алфавите?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21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6" descr="j02329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786190"/>
            <a:ext cx="2735262" cy="2430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42918"/>
            <a:ext cx="777240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«СКАЖИ ПРАВИЛЬНО»</a:t>
            </a:r>
            <a:br>
              <a:rPr lang="ru-RU" dirty="0" smtClean="0">
                <a:solidFill>
                  <a:srgbClr val="FF0066"/>
                </a:solidFill>
                <a:latin typeface="Arial" charset="0"/>
                <a:cs typeface="Arial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857364"/>
            <a:ext cx="7772400" cy="4429156"/>
          </a:xfrm>
        </p:spPr>
        <p:txBody>
          <a:bodyPr/>
          <a:lstStyle/>
          <a:p>
            <a:pPr algn="ctr"/>
            <a:endParaRPr lang="ru-RU" sz="3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 </a:t>
            </a:r>
            <a:r>
              <a:rPr lang="ru-RU" sz="4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рыбов</a:t>
            </a:r>
            <a:r>
              <a:rPr lang="ru-RU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нет зубов?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 </a:t>
            </a:r>
            <a:r>
              <a:rPr lang="ru-RU" sz="4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рыбей</a:t>
            </a:r>
            <a:r>
              <a:rPr lang="ru-RU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нет </a:t>
            </a:r>
            <a:r>
              <a:rPr lang="ru-RU" sz="4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зубей</a:t>
            </a:r>
            <a:r>
              <a:rPr lang="ru-RU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 рыб нет зубов?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 рыб нет зуб? </a:t>
            </a:r>
          </a:p>
          <a:p>
            <a:pPr algn="ctr"/>
            <a:endParaRPr lang="ru-RU" dirty="0"/>
          </a:p>
        </p:txBody>
      </p:sp>
      <p:pic>
        <p:nvPicPr>
          <p:cNvPr id="4" name="Picture 6" descr="j02324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2105025" cy="3433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071678"/>
            <a:ext cx="4426270" cy="4106238"/>
          </a:xfrm>
        </p:spPr>
        <p:txBody>
          <a:bodyPr>
            <a:noAutofit/>
          </a:bodyPr>
          <a:lstStyle/>
          <a:p>
            <a:pPr lvl="0" algn="r" fontAlgn="base">
              <a:spcAft>
                <a:spcPct val="0"/>
              </a:spcAft>
            </a:pPr>
            <a:r>
              <a:rPr lang="ru-RU" sz="4000" b="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</a:t>
            </a:r>
            <a:br>
              <a:rPr lang="ru-RU" sz="4000" b="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0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</a:t>
            </a:r>
            <a:br>
              <a:rPr lang="ru-RU" sz="4000" b="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sz="4400" b="0" dirty="0" smtClean="0"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коньки </a:t>
            </a:r>
            <a:r>
              <a:rPr lang="ru-RU" sz="4400" b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ru-RU" sz="4400" b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5597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64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НАЙДИ </a:t>
            </a:r>
            <a:r>
              <a:rPr lang="ru-RU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 </a:t>
            </a:r>
            <a:r>
              <a:rPr lang="ru-RU" sz="77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Ь</a:t>
            </a:r>
          </a:p>
          <a:p>
            <a:pPr algn="ctr">
              <a:buNone/>
            </a:pPr>
            <a:r>
              <a:rPr lang="ru-RU" sz="7700" b="1" i="1" dirty="0" smtClean="0"/>
              <a:t/>
            </a:r>
            <a:br>
              <a:rPr lang="ru-RU" sz="7700" b="1" i="1" dirty="0" smtClean="0"/>
            </a:b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80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птен</a:t>
            </a: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? чик             </a:t>
            </a:r>
            <a:b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80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печ</a:t>
            </a: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? ной </a:t>
            </a:r>
            <a:r>
              <a:rPr lang="ru-RU" sz="8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8000" dirty="0" smtClean="0">
                <a:latin typeface="Calibri" pitchFamily="34" charset="0"/>
                <a:cs typeface="Calibri" pitchFamily="34" charset="0"/>
              </a:rPr>
            </a:br>
            <a:r>
              <a:rPr lang="ru-RU" sz="80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хищ</a:t>
            </a: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? </a:t>
            </a:r>
            <a:r>
              <a:rPr lang="ru-RU" sz="80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ный</a:t>
            </a: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</a:t>
            </a:r>
            <a:b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меч ? та</a:t>
            </a:r>
            <a:r>
              <a:rPr lang="ru-RU" sz="8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8000" dirty="0" smtClean="0">
                <a:latin typeface="Calibri" pitchFamily="34" charset="0"/>
                <a:cs typeface="Calibri" pitchFamily="34" charset="0"/>
              </a:rPr>
            </a:b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80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мос</a:t>
            </a: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? тик</a:t>
            </a:r>
          </a:p>
          <a:p>
            <a:pPr algn="ctr">
              <a:buNone/>
            </a:pP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кон? </a:t>
            </a:r>
            <a:r>
              <a:rPr lang="ru-RU" sz="80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ки</a:t>
            </a: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algn="r">
              <a:buNone/>
            </a:pPr>
            <a:r>
              <a:rPr lang="ru-RU" sz="8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ru-RU" b="1" dirty="0"/>
          </a:p>
        </p:txBody>
      </p:sp>
      <p:pic>
        <p:nvPicPr>
          <p:cNvPr id="4" name="Picture 3" descr="j01954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3000395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БЕЗ ОШИБОК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Белая звёздочка с неба упала,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на ладошку легла и пропала.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(Сне</a:t>
            </a:r>
            <a:r>
              <a:rPr lang="ru-RU" sz="4000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нка)</a:t>
            </a:r>
            <a:endParaRPr lang="ru-RU" sz="1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J028364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71810"/>
            <a:ext cx="2251075" cy="3095625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21444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(Флюс – плюс.)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endParaRPr lang="ru-RU" b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272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ДУМАЙ! ДУМАЙ! ДУМАЙ!</a:t>
            </a:r>
          </a:p>
          <a:p>
            <a:pPr>
              <a:buNone/>
            </a:pPr>
            <a:endParaRPr lang="ru-RU" sz="3200" b="1" i="1" dirty="0" smtClean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Я приношу с собою боль,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В лице большое искажение.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А «Ф» на «П» заменишь коль,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То превращаюсь в знак сложения.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endParaRPr lang="ru-RU" sz="3200" b="1" i="1" dirty="0"/>
          </a:p>
        </p:txBody>
      </p:sp>
      <p:pic>
        <p:nvPicPr>
          <p:cNvPr id="4" name="Picture 4" descr="j02321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186495" y="3049581"/>
            <a:ext cx="2957505" cy="3808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43041" y="2571745"/>
            <a:ext cx="6915171" cy="292895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Спасибо, Грамматика – наука прекрасная!</a:t>
            </a:r>
          </a:p>
        </p:txBody>
      </p:sp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71603" y="3286125"/>
            <a:ext cx="6986609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СПАСИБО,  ЗА ВНИМАНИЕ!</a:t>
            </a:r>
          </a:p>
        </p:txBody>
      </p:sp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Цель:</a:t>
            </a:r>
            <a:r>
              <a:rPr lang="ru-RU" b="1" dirty="0" smtClean="0"/>
              <a:t> </a:t>
            </a:r>
            <a:r>
              <a:rPr lang="ru-RU" dirty="0" smtClean="0"/>
              <a:t> </a:t>
            </a:r>
            <a:r>
              <a:rPr lang="ru-RU" dirty="0" smtClean="0">
                <a:solidFill>
                  <a:srgbClr val="00B0F0"/>
                </a:solidFill>
              </a:rPr>
              <a:t>Создание условий для формирования у детей интереса к </a:t>
            </a:r>
            <a:r>
              <a:rPr lang="ru-RU" dirty="0" smtClean="0">
                <a:solidFill>
                  <a:srgbClr val="00B0F0"/>
                </a:solidFill>
              </a:rPr>
              <a:t>изучению </a:t>
            </a:r>
            <a:r>
              <a:rPr lang="ru-RU" dirty="0" smtClean="0">
                <a:solidFill>
                  <a:srgbClr val="00B0F0"/>
                </a:solidFill>
              </a:rPr>
              <a:t>русского языка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r>
              <a:rPr lang="ru-RU" b="1" u="sng" dirty="0" smtClean="0"/>
              <a:t> </a:t>
            </a:r>
            <a:endParaRPr lang="ru-RU" b="1" u="sng" dirty="0" smtClean="0"/>
          </a:p>
          <a:p>
            <a:pPr>
              <a:buNone/>
            </a:pPr>
            <a:endParaRPr lang="ru-RU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Задачи</a:t>
            </a:r>
            <a:r>
              <a:rPr lang="ru-RU" b="1" u="sng" dirty="0" smtClean="0">
                <a:solidFill>
                  <a:srgbClr val="7030A0"/>
                </a:solidFill>
              </a:rPr>
              <a:t>: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Способствовать пробуждению потребности у учащихся к самостоятельной работе над познанием родного языка и над своей речью;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развитие коммуникативной компетентности;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воспитывать позитивное эмоционально-ценностное отношение  к великому русскому языку.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Разминка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6" descr="j02329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350046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676400" y="4419600"/>
            <a:ext cx="6858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8600" y="228600"/>
            <a:ext cx="85344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66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Книги читать – </a:t>
            </a:r>
          </a:p>
          <a:p>
            <a:pPr>
              <a:defRPr/>
            </a:pPr>
            <a:r>
              <a:rPr lang="ru-RU" sz="66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скуки не </a:t>
            </a:r>
          </a:p>
          <a:p>
            <a:pPr>
              <a:defRPr/>
            </a:pPr>
            <a:r>
              <a:rPr lang="ru-RU" sz="66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знать. 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762000" y="6400800"/>
            <a:ext cx="762000" cy="152400"/>
          </a:xfrm>
          <a:prstGeom prst="rect">
            <a:avLst/>
          </a:prstGeom>
          <a:solidFill>
            <a:srgbClr val="FF99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89" name="Picture 13" descr="07ff2937-16b8-40ce-bce5-cf7c52dad5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5" y="2060575"/>
            <a:ext cx="371157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5" descr="12796684218pCNl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9725"/>
            <a:ext cx="4427538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8036742" cy="792162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Знаете ли вы пословицы?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4100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1. Кто не работает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2. Без труда 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3. Кончил дело 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4. Поспешишь 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5. Каши маслом</a:t>
            </a:r>
            <a:r>
              <a:rPr lang="ru-RU" sz="2800" i="1" dirty="0" smtClean="0">
                <a:solidFill>
                  <a:srgbClr val="7030A0"/>
                </a:solidFill>
              </a:rPr>
              <a:t> не</a:t>
            </a:r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6. После драки</a:t>
            </a:r>
            <a:r>
              <a:rPr lang="ru-RU" sz="2800" i="1" dirty="0" smtClean="0">
                <a:solidFill>
                  <a:srgbClr val="7030A0"/>
                </a:solidFill>
              </a:rPr>
              <a:t> 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28736"/>
            <a:ext cx="3931920" cy="45720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i="1" dirty="0" smtClean="0">
                <a:solidFill>
                  <a:srgbClr val="0070C0"/>
                </a:solidFill>
              </a:rPr>
              <a:t>тот не ест.</a:t>
            </a: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i="1" dirty="0" smtClean="0">
                <a:solidFill>
                  <a:srgbClr val="0070C0"/>
                </a:solidFill>
              </a:rPr>
              <a:t>не вытащишь и рыбку из пруда.</a:t>
            </a: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гуляй смело.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людей насмешишь.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не испортишь.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кулаками не машут.</a:t>
            </a:r>
            <a:endParaRPr lang="ru-RU" sz="2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0102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5400" b="1" dirty="0" smtClean="0">
                <a:solidFill>
                  <a:srgbClr val="6E45BF"/>
                </a:solidFill>
              </a:rPr>
              <a:t>«Усердней каждый день смотрю в словарь».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5400" b="1" dirty="0" smtClean="0">
              <a:solidFill>
                <a:srgbClr val="6E45BF"/>
              </a:solidFill>
            </a:endParaRPr>
          </a:p>
          <a:p>
            <a:pPr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5400" b="1" dirty="0" smtClean="0"/>
              <a:t>               </a:t>
            </a:r>
            <a:r>
              <a:rPr lang="ru-RU" sz="3600" b="1" dirty="0" smtClean="0">
                <a:solidFill>
                  <a:srgbClr val="50318F"/>
                </a:solidFill>
              </a:rPr>
              <a:t>(С. Я. Маршак)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5400" b="1" dirty="0" smtClean="0"/>
              <a:t> </a:t>
            </a:r>
          </a:p>
        </p:txBody>
      </p:sp>
      <p:pic>
        <p:nvPicPr>
          <p:cNvPr id="10244" name="Picture 7" descr="600_868b19b98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13025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867400" cy="6381750"/>
          </a:xfrm>
        </p:spPr>
        <p:txBody>
          <a:bodyPr anchorCtr="1">
            <a:normAutofit fontScale="90000"/>
          </a:bodyPr>
          <a:lstStyle/>
          <a:p>
            <a:pPr algn="l" eaLnBrk="1" hangingPunct="1">
              <a:defRPr/>
            </a:pP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Диву даваться…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На ночь глядя…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Выходить из себя…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Водить за нос…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 Капля в море…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6. Куры не клюют…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7. Ни свет ни заря…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8. Надуть губы…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9. Повесить нос…</a:t>
            </a:r>
            <a:b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10. Яблоку негде упасть….</a:t>
            </a:r>
          </a:p>
        </p:txBody>
      </p:sp>
      <p:pic>
        <p:nvPicPr>
          <p:cNvPr id="3" name="куда уходит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43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651500" y="15875"/>
            <a:ext cx="3065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charset="-52"/>
              </a:rPr>
              <a:t>удивляться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651500" y="539750"/>
            <a:ext cx="2449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поздно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580063" y="1116013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сердиться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651500" y="1773238"/>
            <a:ext cx="2755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обманывать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651500" y="2349500"/>
            <a:ext cx="2449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мало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651500" y="2924175"/>
            <a:ext cx="12871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много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724525" y="3500438"/>
            <a:ext cx="1051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рано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651500" y="4149725"/>
            <a:ext cx="313534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обидеться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703888" y="4643438"/>
            <a:ext cx="2440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грустить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703888" y="5219700"/>
            <a:ext cx="11662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6600FF"/>
                </a:solidFill>
                <a:latin typeface="Calibri" pitchFamily="34" charset="0"/>
                <a:cs typeface="Calibri" pitchFamily="34" charset="0"/>
              </a:rPr>
              <a:t>тесно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34821" grpId="0"/>
      <p:bldP spid="34823" grpId="0"/>
      <p:bldP spid="34824" grpId="0"/>
      <p:bldP spid="34825" grpId="0"/>
      <p:bldP spid="34826" grpId="0"/>
      <p:bldP spid="34827" grpId="0"/>
      <p:bldP spid="34828" grpId="0"/>
      <p:bldP spid="348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DC2C2C"/>
                </a:solidFill>
              </a:rPr>
              <a:t>«Так же, как из года в год меняют леса свои листья – старые опадают, - так и слова ветшают и гибнут. Пусть! Но родятся и крепнут, как дети, на смену другие»</a:t>
            </a:r>
            <a:r>
              <a:rPr lang="ru-RU" sz="3600" smtClean="0">
                <a:solidFill>
                  <a:srgbClr val="DC2C2C"/>
                </a:solidFill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>
                <a:solidFill>
                  <a:srgbClr val="DC2C2C"/>
                </a:solidFill>
              </a:rPr>
              <a:t>                                                  </a:t>
            </a:r>
            <a:r>
              <a:rPr lang="ru-RU" sz="2800" smtClean="0">
                <a:solidFill>
                  <a:srgbClr val="DC2C2C"/>
                </a:solidFill>
              </a:rPr>
              <a:t>(Гораций)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smtClean="0">
                <a:solidFill>
                  <a:srgbClr val="0033CC"/>
                </a:solidFill>
              </a:rPr>
              <a:t>Новые слова – </a:t>
            </a:r>
            <a:r>
              <a:rPr lang="ru-RU" sz="4000" b="1" smtClean="0">
                <a:solidFill>
                  <a:srgbClr val="3399FF"/>
                </a:solidFill>
              </a:rPr>
              <a:t>неологизмы.</a:t>
            </a:r>
          </a:p>
          <a:p>
            <a:pPr algn="ctr" eaLnBrk="1" hangingPunct="1">
              <a:buFont typeface="Arial" charset="0"/>
              <a:buNone/>
            </a:pPr>
            <a:endParaRPr lang="ru-RU" sz="4000" b="1" smtClean="0">
              <a:solidFill>
                <a:srgbClr val="0033C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4000" b="1" smtClean="0">
                <a:solidFill>
                  <a:srgbClr val="0033CC"/>
                </a:solidFill>
              </a:rPr>
              <a:t>Устаревшие слова - </a:t>
            </a:r>
            <a:r>
              <a:rPr lang="ru-RU" sz="4000" b="1" smtClean="0">
                <a:solidFill>
                  <a:srgbClr val="3399FF"/>
                </a:solidFill>
              </a:rPr>
              <a:t>архаизмы.</a:t>
            </a:r>
            <a:r>
              <a:rPr lang="ru-RU" sz="4000" b="1" smtClean="0">
                <a:solidFill>
                  <a:srgbClr val="0033CC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204</TotalTime>
  <Words>308</Words>
  <PresentationFormat>Экран (4:3)</PresentationFormat>
  <Paragraphs>120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Путешествие в страну Грамматики</vt:lpstr>
      <vt:lpstr>Слайд 2</vt:lpstr>
      <vt:lpstr>Разминка </vt:lpstr>
      <vt:lpstr>Слайд 4</vt:lpstr>
      <vt:lpstr>Слайд 5</vt:lpstr>
      <vt:lpstr>Слайд 6</vt:lpstr>
      <vt:lpstr>1. Диву даваться… 2. На ночь глядя… 3. Выходить из себя… 4. Водить за нос… 5. Капля в море… 6. Куры не клюют… 7. Ни свет ни заря… 8. Надуть губы… 9. Повесить нос… 10. Яблоку негде упасть….</vt:lpstr>
      <vt:lpstr>Слайд 8</vt:lpstr>
      <vt:lpstr>Слайд 9</vt:lpstr>
      <vt:lpstr>  </vt:lpstr>
      <vt:lpstr>Слайд 11</vt:lpstr>
      <vt:lpstr>Слайд 12</vt:lpstr>
      <vt:lpstr>«СКАЖИ ПРАВИЛЬНО» </vt:lpstr>
      <vt:lpstr>                              коньки  </vt:lpstr>
      <vt:lpstr>Слайд 15</vt:lpstr>
      <vt:lpstr>(Флюс – плюс.)  </vt:lpstr>
      <vt:lpstr>Спасибо, Грамматика – наука прекрасная!</vt:lpstr>
      <vt:lpstr>СПАСИБО,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Грамматики</dc:title>
  <dc:creator>школа</dc:creator>
  <cp:lastModifiedBy>Вика</cp:lastModifiedBy>
  <cp:revision>22</cp:revision>
  <dcterms:created xsi:type="dcterms:W3CDTF">2013-10-30T16:58:53Z</dcterms:created>
  <dcterms:modified xsi:type="dcterms:W3CDTF">2023-05-10T19:53:44Z</dcterms:modified>
</cp:coreProperties>
</file>